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2"/>
  </p:notesMasterIdLst>
  <p:handoutMasterIdLst>
    <p:handoutMasterId r:id="rId33"/>
  </p:handoutMasterIdLst>
  <p:sldIdLst>
    <p:sldId id="257" r:id="rId3"/>
    <p:sldId id="260" r:id="rId4"/>
    <p:sldId id="261"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9" r:id="rId21"/>
    <p:sldId id="280" r:id="rId22"/>
    <p:sldId id="281" r:id="rId23"/>
    <p:sldId id="282" r:id="rId24"/>
    <p:sldId id="283" r:id="rId25"/>
    <p:sldId id="284" r:id="rId26"/>
    <p:sldId id="285" r:id="rId27"/>
    <p:sldId id="286" r:id="rId28"/>
    <p:sldId id="288" r:id="rId29"/>
    <p:sldId id="289" r:id="rId30"/>
    <p:sldId id="27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C01"/>
    <a:srgbClr val="FFA34F"/>
    <a:srgbClr val="377BBB"/>
    <a:srgbClr val="0346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2" autoAdjust="0"/>
    <p:restoredTop sz="85267" autoAdjust="0"/>
  </p:normalViewPr>
  <p:slideViewPr>
    <p:cSldViewPr snapToGrid="0">
      <p:cViewPr varScale="1">
        <p:scale>
          <a:sx n="62" d="100"/>
          <a:sy n="62" d="100"/>
        </p:scale>
        <p:origin x="1020" y="60"/>
      </p:cViewPr>
      <p:guideLst/>
    </p:cSldViewPr>
  </p:slideViewPr>
  <p:outlineViewPr>
    <p:cViewPr>
      <p:scale>
        <a:sx n="33" d="100"/>
        <a:sy n="33" d="100"/>
      </p:scale>
      <p:origin x="0" y="-17700"/>
    </p:cViewPr>
  </p:outlineViewPr>
  <p:notesTextViewPr>
    <p:cViewPr>
      <p:scale>
        <a:sx n="1" d="1"/>
        <a:sy n="1" d="1"/>
      </p:scale>
      <p:origin x="0" y="0"/>
    </p:cViewPr>
  </p:notesTextViewPr>
  <p:notesViewPr>
    <p:cSldViewPr snapToGrid="0" showGuides="1">
      <p:cViewPr varScale="1">
        <p:scale>
          <a:sx n="71" d="100"/>
          <a:sy n="71" d="100"/>
        </p:scale>
        <p:origin x="3029"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5/16/2018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dirty="0"/>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5/16/2018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a:t>
            </a:fld>
            <a:endParaRPr lang="en-US" dirty="0"/>
          </a:p>
        </p:txBody>
      </p:sp>
    </p:spTree>
    <p:extLst>
      <p:ext uri="{BB962C8B-B14F-4D97-AF65-F5344CB8AC3E}">
        <p14:creationId xmlns:p14="http://schemas.microsoft.com/office/powerpoint/2010/main" val="3525217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Poll Title: Which point on the Integration Continuum are you currently at?
https://www.polleverywhere.com/multiple_choice_polls/6AF7PXBFnlPzXAQ</a:t>
            </a:r>
          </a:p>
        </p:txBody>
      </p:sp>
      <p:sp>
        <p:nvSpPr>
          <p:cNvPr id="4" name="Slide Number Placeholder 3"/>
          <p:cNvSpPr>
            <a:spLocks noGrp="1"/>
          </p:cNvSpPr>
          <p:nvPr>
            <p:ph type="sldNum" sz="quarter" idx="10"/>
          </p:nvPr>
        </p:nvSpPr>
        <p:spPr/>
        <p:txBody>
          <a:bodyPr/>
          <a:lstStyle/>
          <a:p>
            <a:fld id="{1B9A179D-2D27-49E2-B022-8EDDA2EFE682}" type="slidenum">
              <a:rPr lang="en-US" smtClean="0"/>
              <a:t>26</a:t>
            </a:fld>
            <a:endParaRPr lang="en-US" dirty="0"/>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37916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Poll Title: At which point of the Integration Continuum do you think would be good to move to?
https://www.polleverywhere.com/multiple_choice_polls/UEZu4QgGIkBC1O6</a:t>
            </a:r>
          </a:p>
        </p:txBody>
      </p:sp>
      <p:sp>
        <p:nvSpPr>
          <p:cNvPr id="4" name="Slide Number Placeholder 3"/>
          <p:cNvSpPr>
            <a:spLocks noGrp="1"/>
          </p:cNvSpPr>
          <p:nvPr>
            <p:ph type="sldNum" sz="quarter" idx="10"/>
          </p:nvPr>
        </p:nvSpPr>
        <p:spPr/>
        <p:txBody>
          <a:bodyPr/>
          <a:lstStyle/>
          <a:p>
            <a:fld id="{1B9A179D-2D27-49E2-B022-8EDDA2EFE682}" type="slidenum">
              <a:rPr lang="en-US" smtClean="0"/>
              <a:t>27</a:t>
            </a:fld>
            <a:endParaRPr lang="en-US" dirty="0"/>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93999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Poll Title: What ideas (activities, steps, etc.) do you have that will help the AJC partnership to move from where you are to where you would like to be?
https://www.polleverywhere.com/free_text_polls/jfk5Xnt9xd8d2TW</a:t>
            </a:r>
          </a:p>
        </p:txBody>
      </p:sp>
      <p:sp>
        <p:nvSpPr>
          <p:cNvPr id="4" name="Slide Number Placeholder 3"/>
          <p:cNvSpPr>
            <a:spLocks noGrp="1"/>
          </p:cNvSpPr>
          <p:nvPr>
            <p:ph type="sldNum" sz="quarter" idx="10"/>
          </p:nvPr>
        </p:nvSpPr>
        <p:spPr/>
        <p:txBody>
          <a:bodyPr/>
          <a:lstStyle/>
          <a:p>
            <a:fld id="{1B9A179D-2D27-49E2-B022-8EDDA2EFE682}" type="slidenum">
              <a:rPr lang="en-US" smtClean="0"/>
              <a:t>28</a:t>
            </a:fld>
            <a:endParaRPr lang="en-US" dirty="0"/>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78395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29</a:t>
            </a:fld>
            <a:endParaRPr lang="en-US" dirty="0"/>
          </a:p>
        </p:txBody>
      </p:sp>
    </p:spTree>
    <p:extLst>
      <p:ext uri="{BB962C8B-B14F-4D97-AF65-F5344CB8AC3E}">
        <p14:creationId xmlns:p14="http://schemas.microsoft.com/office/powerpoint/2010/main" val="303059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BD350-A9A6-4FFB-B938-9366BC1CD5D0}" type="slidenum">
              <a:rPr lang="en-US" smtClean="0"/>
              <a:t>3</a:t>
            </a:fld>
            <a:endParaRPr lang="en-US" dirty="0"/>
          </a:p>
        </p:txBody>
      </p:sp>
    </p:spTree>
    <p:extLst>
      <p:ext uri="{BB962C8B-B14F-4D97-AF65-F5344CB8AC3E}">
        <p14:creationId xmlns:p14="http://schemas.microsoft.com/office/powerpoint/2010/main" val="1572515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411A61-F608-43C1-A0F9-72BE48135CD6}" type="slidenum">
              <a:rPr lang="en-US" smtClean="0"/>
              <a:pPr/>
              <a:t>4</a:t>
            </a:fld>
            <a:endParaRPr lang="en-US" dirty="0"/>
          </a:p>
        </p:txBody>
      </p:sp>
    </p:spTree>
    <p:extLst>
      <p:ext uri="{BB962C8B-B14F-4D97-AF65-F5344CB8AC3E}">
        <p14:creationId xmlns:p14="http://schemas.microsoft.com/office/powerpoint/2010/main" val="1686783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just wanted to share this information with you to show you that we learned our lessons with the WIA implementation, where we all had the sense that not everyone got the same memo on the Act’s vision. With WIOA, everyone did get the same memo.  On August 13, 2015, the Rehabilitation Services Administration, the Department of Labor, and the Office of Career Technical and Adult Education all release the same identical guidance on the WIOA vision. </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5</a:t>
            </a:fld>
            <a:endParaRPr lang="en-US" dirty="0"/>
          </a:p>
        </p:txBody>
      </p:sp>
    </p:spTree>
    <p:extLst>
      <p:ext uri="{BB962C8B-B14F-4D97-AF65-F5344CB8AC3E}">
        <p14:creationId xmlns:p14="http://schemas.microsoft.com/office/powerpoint/2010/main" val="732015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page 5 of</a:t>
            </a:r>
            <a:r>
              <a:rPr lang="en-US" baseline="0" dirty="0"/>
              <a:t> each of these Vision documents, our Federal Partners describe the Characteristics of a High Quality One-Stop Center. One of those characteristics are that they “improve the skills of job seeker and worker customers”. </a:t>
            </a:r>
          </a:p>
          <a:p>
            <a:endParaRPr lang="en-US" baseline="0" dirty="0"/>
          </a:p>
          <a:p>
            <a:r>
              <a:rPr lang="en-US" sz="1200" dirty="0"/>
              <a:t>One-Stop Centers offer access to education and training leading to</a:t>
            </a:r>
            <a:br>
              <a:rPr lang="en-US" sz="1200" dirty="0"/>
            </a:br>
            <a:r>
              <a:rPr lang="en-US" sz="1200" dirty="0"/>
              <a:t>industry-recognized credentials through the use of career pathways, apprenticeships and other strategies that enable customers, including those with disabilities, to compete successfully in today’s global economy. The Centers provide businesses with access to the quantity and quality of talent they need, and support upskill/backfill strategies that expand job opportunities in the community.</a:t>
            </a:r>
            <a:endParaRPr lang="en-US" dirty="0"/>
          </a:p>
        </p:txBody>
      </p:sp>
      <p:sp>
        <p:nvSpPr>
          <p:cNvPr id="4" name="Slide Number Placeholder 3"/>
          <p:cNvSpPr>
            <a:spLocks noGrp="1"/>
          </p:cNvSpPr>
          <p:nvPr>
            <p:ph type="sldNum" sz="quarter" idx="10"/>
          </p:nvPr>
        </p:nvSpPr>
        <p:spPr/>
        <p:txBody>
          <a:bodyPr/>
          <a:lstStyle/>
          <a:p>
            <a:fld id="{94411A61-F608-43C1-A0F9-72BE48135CD6}" type="slidenum">
              <a:rPr lang="en-US" smtClean="0"/>
              <a:t>6</a:t>
            </a:fld>
            <a:endParaRPr lang="en-US" dirty="0"/>
          </a:p>
        </p:txBody>
      </p:sp>
    </p:spTree>
    <p:extLst>
      <p:ext uri="{BB962C8B-B14F-4D97-AF65-F5344CB8AC3E}">
        <p14:creationId xmlns:p14="http://schemas.microsoft.com/office/powerpoint/2010/main" val="3331142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Later</a:t>
            </a:r>
            <a:r>
              <a:rPr lang="en-US" baseline="0" dirty="0"/>
              <a:t> on – January 18, 2017, our Federal Partners simultaneously rolled out matching guidance on the </a:t>
            </a:r>
            <a:r>
              <a:rPr lang="en-US" b="1" baseline="0" dirty="0"/>
              <a:t>“Implementation</a:t>
            </a:r>
            <a:r>
              <a:rPr lang="en-US" baseline="0" dirty="0"/>
              <a:t>” of WIOA. On page 15 of RSA and OCTAE’s version and page 17 of labor’s version, our partners tell us:  (read)</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7</a:t>
            </a:fld>
            <a:endParaRPr lang="en-US" dirty="0"/>
          </a:p>
        </p:txBody>
      </p:sp>
    </p:spTree>
    <p:extLst>
      <p:ext uri="{BB962C8B-B14F-4D97-AF65-F5344CB8AC3E}">
        <p14:creationId xmlns:p14="http://schemas.microsoft.com/office/powerpoint/2010/main" val="1985347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While the vision of customer service has not changed much from WIA to WIOA, there are 4 significant things of note in WIOA’s guidance to strengthen that vision:</a:t>
            </a:r>
          </a:p>
          <a:p>
            <a:pPr lvl="0"/>
            <a:r>
              <a:rPr lang="en-US" sz="1200" kern="1200" dirty="0">
                <a:solidFill>
                  <a:schemeClr val="tx1"/>
                </a:solidFill>
                <a:effectLst/>
                <a:latin typeface="+mn-lt"/>
                <a:ea typeface="+mn-ea"/>
                <a:cs typeface="+mn-cs"/>
              </a:rPr>
              <a:t>Career Pathways – in WIA, “Labor Exchange” was the framework around which the diverse expertise of the workforce partners were to coalesce to create a common service flow for job seekers to meet the needs of businesses. Discussion of career pathways in WIOA guidance expands that partnership structure to include the locally developed opportunities to upgrade job seeker skills to meet the needs of the “targeted business sectors” determined by each local workforce board. </a:t>
            </a:r>
          </a:p>
          <a:p>
            <a:pPr lvl="0"/>
            <a:r>
              <a:rPr lang="en-US" sz="1200" kern="1200" dirty="0">
                <a:solidFill>
                  <a:schemeClr val="tx1"/>
                </a:solidFill>
                <a:effectLst/>
                <a:latin typeface="+mn-lt"/>
                <a:ea typeface="+mn-ea"/>
                <a:cs typeface="+mn-cs"/>
              </a:rPr>
              <a:t>Common performance measures – separated accountability for performance for each partner agency in the workforce system can create a “disconnect” between agencies – especially if each agency is evaluated along different lines. Creating alignment in in performance measurement for agencies is done with deliberate intent to make service alignment easier for partner agencies.</a:t>
            </a:r>
          </a:p>
          <a:p>
            <a:pPr lvl="0"/>
            <a:r>
              <a:rPr lang="en-US" sz="1200" kern="1200" dirty="0">
                <a:solidFill>
                  <a:schemeClr val="tx1"/>
                </a:solidFill>
                <a:effectLst/>
                <a:latin typeface="+mn-lt"/>
                <a:ea typeface="+mn-ea"/>
                <a:cs typeface="+mn-cs"/>
              </a:rPr>
              <a:t>Branding – establishing a common “brand” for the service system is also an intentional effort to make service access simpler and easier for our customers. In the early 1990’s, many of us in the disability community worked hard to try to teach our customers to be “savvy customers” by being knowledgeable of the 14 or so employment and service agencies in their communities. We learned that this doesn’t work very well from a customer service perspective, and more is required of the service system partners to make service friendlier by operating as a single entity from a customer perspective.</a:t>
            </a:r>
          </a:p>
          <a:p>
            <a:pPr lvl="0"/>
            <a:r>
              <a:rPr lang="en-US" sz="1200" kern="1200" dirty="0">
                <a:solidFill>
                  <a:schemeClr val="tx1"/>
                </a:solidFill>
                <a:effectLst/>
                <a:latin typeface="+mn-lt"/>
                <a:ea typeface="+mn-ea"/>
                <a:cs typeface="+mn-cs"/>
              </a:rPr>
              <a:t>Integration – guidance in the Act, </a:t>
            </a:r>
            <a:r>
              <a:rPr lang="en-US" sz="1200" kern="1200" dirty="0" err="1">
                <a:solidFill>
                  <a:schemeClr val="tx1"/>
                </a:solidFill>
                <a:effectLst/>
                <a:latin typeface="+mn-lt"/>
                <a:ea typeface="+mn-ea"/>
                <a:cs typeface="+mn-cs"/>
              </a:rPr>
              <a:t>regs</a:t>
            </a:r>
            <a:r>
              <a:rPr lang="en-US" sz="1200" kern="1200" dirty="0">
                <a:solidFill>
                  <a:schemeClr val="tx1"/>
                </a:solidFill>
                <a:effectLst/>
                <a:latin typeface="+mn-lt"/>
                <a:ea typeface="+mn-ea"/>
                <a:cs typeface="+mn-cs"/>
              </a:rPr>
              <a:t> and instruction to the field by our 3 Federal partners mention “integration” frequently when describing WIOA’s vision for customer service.</a:t>
            </a:r>
          </a:p>
          <a:p>
            <a:endParaRPr lang="en-US" dirty="0"/>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8</a:t>
            </a:fld>
            <a:endParaRPr lang="en-US" dirty="0"/>
          </a:p>
        </p:txBody>
      </p:sp>
    </p:spTree>
    <p:extLst>
      <p:ext uri="{BB962C8B-B14F-4D97-AF65-F5344CB8AC3E}">
        <p14:creationId xmlns:p14="http://schemas.microsoft.com/office/powerpoint/2010/main" val="4120141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WIOA’s vision for customer service in an integrated system calls for a common service flow which is fully inclusive of – and responsive to – all individuals. In this vision, the word disability is mentioned many times. In fact, disability or disabilities is mentioned over 300 times in the act itself. In another change with WIOA, the Act has established Vocational Rehabilitation as a Core partner to work with the other core partners with the Governor and the State Workforce Board to create a system that meets the acts vision in addressing the unique workforce objectives of each state. This places the VR agency in a role of leadership among their workforce partners in addressing:</a:t>
            </a:r>
          </a:p>
          <a:p>
            <a:pPr lvl="0"/>
            <a:r>
              <a:rPr lang="en-US" sz="1200" kern="1200" dirty="0">
                <a:solidFill>
                  <a:schemeClr val="tx1"/>
                </a:solidFill>
                <a:effectLst/>
                <a:latin typeface="+mn-lt"/>
                <a:ea typeface="+mn-ea"/>
                <a:cs typeface="+mn-cs"/>
              </a:rPr>
              <a:t>AJC service accessibility, including</a:t>
            </a:r>
          </a:p>
          <a:p>
            <a:pPr lvl="0"/>
            <a:r>
              <a:rPr lang="en-US" sz="1200" kern="1200" dirty="0">
                <a:solidFill>
                  <a:schemeClr val="tx1"/>
                </a:solidFill>
                <a:effectLst/>
                <a:latin typeface="+mn-lt"/>
                <a:ea typeface="+mn-ea"/>
                <a:cs typeface="+mn-cs"/>
              </a:rPr>
              <a:t>Section 188 compliance</a:t>
            </a:r>
          </a:p>
          <a:p>
            <a:pPr lvl="0"/>
            <a:r>
              <a:rPr lang="en-US" sz="1200" kern="1200" dirty="0">
                <a:solidFill>
                  <a:schemeClr val="tx1"/>
                </a:solidFill>
                <a:effectLst/>
                <a:latin typeface="+mn-lt"/>
                <a:ea typeface="+mn-ea"/>
                <a:cs typeface="+mn-cs"/>
              </a:rPr>
              <a:t>Including individuals with disabilities effectively in the locally developed career pathway models, including,</a:t>
            </a:r>
          </a:p>
          <a:p>
            <a:pPr lvl="0"/>
            <a:r>
              <a:rPr lang="en-US" sz="1200" kern="1200" dirty="0">
                <a:solidFill>
                  <a:schemeClr val="tx1"/>
                </a:solidFill>
                <a:effectLst/>
                <a:latin typeface="+mn-lt"/>
                <a:ea typeface="+mn-ea"/>
                <a:cs typeface="+mn-cs"/>
              </a:rPr>
              <a:t>Development of sector specific training that is inclusive, and</a:t>
            </a:r>
          </a:p>
          <a:p>
            <a:pPr lvl="0"/>
            <a:r>
              <a:rPr lang="en-US" sz="1200" kern="1200" dirty="0">
                <a:solidFill>
                  <a:schemeClr val="tx1"/>
                </a:solidFill>
                <a:effectLst/>
                <a:latin typeface="+mn-lt"/>
                <a:ea typeface="+mn-ea"/>
                <a:cs typeface="+mn-cs"/>
              </a:rPr>
              <a:t>Contribution to business services that will support successful inclusion of qualified individuals with disabilities in employment.</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9</a:t>
            </a:fld>
            <a:endParaRPr lang="en-US" dirty="0"/>
          </a:p>
        </p:txBody>
      </p:sp>
    </p:spTree>
    <p:extLst>
      <p:ext uri="{BB962C8B-B14F-4D97-AF65-F5344CB8AC3E}">
        <p14:creationId xmlns:p14="http://schemas.microsoft.com/office/powerpoint/2010/main" val="844629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4303">
              <a:defRPr/>
            </a:pPr>
            <a:fld id="{61BBD350-A9A6-4FFB-B938-9366BC1CD5D0}" type="slidenum">
              <a:rPr lang="en-US">
                <a:solidFill>
                  <a:prstClr val="black"/>
                </a:solidFill>
                <a:latin typeface="Calibri" panose="020F0502020204030204"/>
              </a:rPr>
              <a:pPr defTabSz="914303">
                <a:defRPr/>
              </a:pPr>
              <a:t>19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255934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8E5541-68D6-4430-A325-60FC2F2A4D04}" type="datetime1">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02E899-0E02-492F-A7CF-82B1AF2BF247}" type="datetime1">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302E96-EB13-4F78-9AFB-94132A34BF31}" type="datetime1">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538EDE-4DF4-4B3D-8985-A4EB132941C6}" type="datetime1">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490B75-8862-4207-96C3-DAEF1B12C66E}" type="datetime1">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dirty="0"/>
              <a:t>Click to edit Master title style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F78DEE-5A75-4B2E-AEA4-63D808B17689}" type="datetime1">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67E17C-A381-4AD1-AFE5-CB889D60B510}" type="datetime1">
              <a:rPr lang="en-US" smtClean="0"/>
              <a:t>5/16/2018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1BD718-4662-4839-B362-00985495B650}" type="datetime1">
              <a:rPr lang="en-US" smtClean="0"/>
              <a:t>5/16/2018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53944-1E0F-46CA-8D85-4D9B1A0E5D2C}" type="datetime1">
              <a:rPr lang="en-US" smtClean="0"/>
              <a:t>5/16/2018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BC2BEB-1B78-4678-90C4-D0C31E4F8148}" type="datetime1">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75D82882-95CF-45D2-96FE-8BE12327B8EF}" type="datetime1">
              <a:rPr lang="en-US" smtClean="0"/>
              <a:t>5/16/2018</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dirty="0"/>
          </a:p>
        </p:txBody>
      </p:sp>
      <p:pic>
        <p:nvPicPr>
          <p:cNvPr id="13" name="Picture 1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jp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1.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tags" Target="../tags/tag2.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3.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3" Type="http://schemas.openxmlformats.org/officeDocument/2006/relationships/hyperlink" Target="mailto:Lou.adams@wintac.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doug.keast@wintac.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1873584"/>
            <a:ext cx="5376704" cy="2560320"/>
          </a:xfrm>
        </p:spPr>
        <p:txBody>
          <a:bodyPr>
            <a:normAutofit/>
          </a:bodyPr>
          <a:lstStyle/>
          <a:p>
            <a:r>
              <a:rPr lang="en-US" dirty="0"/>
              <a:t>Collaborative Strategies to Meet Business Sector Needs in Six States</a:t>
            </a:r>
          </a:p>
        </p:txBody>
      </p:sp>
      <p:pic>
        <p:nvPicPr>
          <p:cNvPr id="6" name="Picture Placeholder 5" descr="Art from WINTAC.org. A man in a wheelchair and a person walking next to him. " title="WINTAC home page art"/>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491" r="27491"/>
          <a:stretch>
            <a:fillRect/>
          </a:stretch>
        </p:blipFill>
        <p:spPr/>
      </p:pic>
      <p:sp>
        <p:nvSpPr>
          <p:cNvPr id="4" name="Subtitle 3"/>
          <p:cNvSpPr>
            <a:spLocks noGrp="1"/>
          </p:cNvSpPr>
          <p:nvPr>
            <p:ph type="subTitle" idx="1"/>
          </p:nvPr>
        </p:nvSpPr>
        <p:spPr>
          <a:xfrm>
            <a:off x="1295401" y="5077838"/>
            <a:ext cx="5120640" cy="1094362"/>
          </a:xfrm>
        </p:spPr>
        <p:txBody>
          <a:bodyPr>
            <a:normAutofit/>
          </a:bodyPr>
          <a:lstStyle/>
          <a:p>
            <a:r>
              <a:rPr lang="en-US" sz="3200" dirty="0"/>
              <a:t>“All In … to Win”</a:t>
            </a:r>
          </a:p>
          <a:p>
            <a:r>
              <a:rPr lang="en-US" i="1" dirty="0"/>
              <a:t>Thursday, May 17, 2018</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Collaborative Business Engagement</a:t>
            </a:r>
          </a:p>
        </p:txBody>
      </p:sp>
      <p:sp>
        <p:nvSpPr>
          <p:cNvPr id="3" name="Content Placeholder 2"/>
          <p:cNvSpPr>
            <a:spLocks noGrp="1"/>
          </p:cNvSpPr>
          <p:nvPr>
            <p:ph idx="1"/>
          </p:nvPr>
        </p:nvSpPr>
        <p:spPr>
          <a:xfrm>
            <a:off x="1396720" y="1828800"/>
            <a:ext cx="8581293" cy="4343400"/>
          </a:xfrm>
        </p:spPr>
        <p:txBody>
          <a:bodyPr>
            <a:normAutofit/>
          </a:bodyPr>
          <a:lstStyle/>
          <a:p>
            <a:pPr marL="0" indent="0">
              <a:lnSpc>
                <a:spcPct val="100000"/>
              </a:lnSpc>
              <a:buNone/>
            </a:pPr>
            <a:r>
              <a:rPr lang="en-US" sz="2400" dirty="0"/>
              <a:t>JDVTAC and WINTAC outreach to State Vocational Rehabilitation Agencies for examples of collaborative activity:</a:t>
            </a:r>
          </a:p>
          <a:p>
            <a:pPr lvl="1">
              <a:lnSpc>
                <a:spcPct val="100000"/>
              </a:lnSpc>
            </a:pPr>
            <a:r>
              <a:rPr lang="en-US" sz="2400" dirty="0"/>
              <a:t>Illinois</a:t>
            </a:r>
          </a:p>
          <a:p>
            <a:pPr lvl="1">
              <a:lnSpc>
                <a:spcPct val="100000"/>
              </a:lnSpc>
            </a:pPr>
            <a:r>
              <a:rPr lang="en-US" sz="2400" dirty="0"/>
              <a:t>Indiana</a:t>
            </a:r>
          </a:p>
          <a:p>
            <a:pPr lvl="1">
              <a:lnSpc>
                <a:spcPct val="100000"/>
              </a:lnSpc>
            </a:pPr>
            <a:r>
              <a:rPr lang="en-US" sz="2400" dirty="0"/>
              <a:t>Iowa</a:t>
            </a:r>
          </a:p>
          <a:p>
            <a:pPr lvl="1">
              <a:lnSpc>
                <a:spcPct val="100000"/>
              </a:lnSpc>
            </a:pPr>
            <a:r>
              <a:rPr lang="en-US" sz="2400" dirty="0"/>
              <a:t>New Hampshire</a:t>
            </a:r>
          </a:p>
          <a:p>
            <a:pPr lvl="1">
              <a:lnSpc>
                <a:spcPct val="100000"/>
              </a:lnSpc>
            </a:pPr>
            <a:r>
              <a:rPr lang="en-US" sz="2400" dirty="0"/>
              <a:t>Missouri</a:t>
            </a:r>
          </a:p>
          <a:p>
            <a:pPr lvl="1">
              <a:lnSpc>
                <a:spcPct val="100000"/>
              </a:lnSpc>
            </a:pPr>
            <a:r>
              <a:rPr lang="en-US" sz="2400" dirty="0"/>
              <a:t>Montana</a:t>
            </a:r>
          </a:p>
        </p:txBody>
      </p:sp>
      <p:sp>
        <p:nvSpPr>
          <p:cNvPr id="4" name="Slide Number Placeholder 3"/>
          <p:cNvSpPr>
            <a:spLocks noGrp="1"/>
          </p:cNvSpPr>
          <p:nvPr>
            <p:ph type="sldNum" sz="quarter" idx="12"/>
          </p:nvPr>
        </p:nvSpPr>
        <p:spPr/>
        <p:txBody>
          <a:bodyPr/>
          <a:lstStyle/>
          <a:p>
            <a:fld id="{A7F8E3F6-DE14-48B2-B2BC-6FABA9630FB8}" type="slidenum">
              <a:rPr lang="en-US" smtClean="0"/>
              <a:t>10</a:t>
            </a:fld>
            <a:endParaRPr lang="en-US" dirty="0"/>
          </a:p>
        </p:txBody>
      </p:sp>
    </p:spTree>
    <p:extLst>
      <p:ext uri="{BB962C8B-B14F-4D97-AF65-F5344CB8AC3E}">
        <p14:creationId xmlns:p14="http://schemas.microsoft.com/office/powerpoint/2010/main" val="612946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Illinois</a:t>
            </a:r>
          </a:p>
        </p:txBody>
      </p:sp>
      <p:sp>
        <p:nvSpPr>
          <p:cNvPr id="3" name="Content Placeholder 2"/>
          <p:cNvSpPr>
            <a:spLocks noGrp="1"/>
          </p:cNvSpPr>
          <p:nvPr>
            <p:ph idx="1"/>
          </p:nvPr>
        </p:nvSpPr>
        <p:spPr>
          <a:xfrm>
            <a:off x="1376624" y="1678075"/>
            <a:ext cx="7918101" cy="4873452"/>
          </a:xfrm>
        </p:spPr>
        <p:txBody>
          <a:bodyPr>
            <a:noAutofit/>
          </a:bodyPr>
          <a:lstStyle/>
          <a:p>
            <a:pPr>
              <a:lnSpc>
                <a:spcPct val="100000"/>
              </a:lnSpc>
            </a:pPr>
            <a:r>
              <a:rPr lang="en-US" sz="1800" dirty="0"/>
              <a:t>Core Partners and Economic Development Agencies held two-day regional meetings.</a:t>
            </a:r>
          </a:p>
          <a:p>
            <a:pPr>
              <a:lnSpc>
                <a:spcPct val="100000"/>
              </a:lnSpc>
            </a:pPr>
            <a:r>
              <a:rPr lang="en-US" sz="1800" dirty="0"/>
              <a:t>The purpose:</a:t>
            </a:r>
          </a:p>
          <a:p>
            <a:pPr lvl="1">
              <a:lnSpc>
                <a:spcPct val="100000"/>
              </a:lnSpc>
              <a:buFont typeface="Courier New" panose="02070309020205020404" pitchFamily="49" charset="0"/>
              <a:buChar char="o"/>
            </a:pPr>
            <a:r>
              <a:rPr lang="en-US" sz="1600" dirty="0"/>
              <a:t>Identify the economic conditions and business sectors unique to each region; and</a:t>
            </a:r>
          </a:p>
          <a:p>
            <a:pPr lvl="1">
              <a:lnSpc>
                <a:spcPct val="100000"/>
              </a:lnSpc>
              <a:buFont typeface="Courier New" panose="02070309020205020404" pitchFamily="49" charset="0"/>
              <a:buChar char="o"/>
            </a:pPr>
            <a:r>
              <a:rPr lang="en-US" sz="1600" dirty="0"/>
              <a:t>Identify culture and strategy of regional partnerships to meet business needs.</a:t>
            </a:r>
          </a:p>
          <a:p>
            <a:pPr>
              <a:lnSpc>
                <a:spcPct val="100000"/>
              </a:lnSpc>
            </a:pPr>
            <a:r>
              <a:rPr lang="en-US" sz="1800" dirty="0"/>
              <a:t>Following these meetings, the Core and Other partners established an American Job Center Business Service Team in each region. This team includes members from the partners who will continue to work together in addressing the business needs for each region.</a:t>
            </a:r>
          </a:p>
          <a:p>
            <a:pPr>
              <a:lnSpc>
                <a:spcPct val="100000"/>
              </a:lnSpc>
            </a:pPr>
            <a:r>
              <a:rPr lang="en-US" sz="1800" dirty="0"/>
              <a:t>This collaboration will create a broader array of services immediately available in business services. It will also increase each region’s capacity to shape its Career Pathway model as a “common pipeline of talent to meet business sector needs.”</a:t>
            </a:r>
          </a:p>
        </p:txBody>
      </p:sp>
      <p:pic>
        <p:nvPicPr>
          <p:cNvPr id="4" name="Picture 3" descr="Silhouette of Illinois." title="Illinois"/>
          <p:cNvPicPr>
            <a:picLocks noChangeAspect="1"/>
          </p:cNvPicPr>
          <p:nvPr/>
        </p:nvPicPr>
        <p:blipFill rotWithShape="1">
          <a:blip r:embed="rId2">
            <a:duotone>
              <a:prstClr val="black"/>
              <a:srgbClr val="FF8C01">
                <a:tint val="45000"/>
                <a:satMod val="400000"/>
              </a:srgbClr>
            </a:duotone>
            <a:extLst>
              <a:ext uri="{BEBA8EAE-BF5A-486C-A8C5-ECC9F3942E4B}">
                <a14:imgProps xmlns:a14="http://schemas.microsoft.com/office/drawing/2010/main">
                  <a14:imgLayer r:embed="rId3">
                    <a14:imgEffect>
                      <a14:saturation sat="66000"/>
                    </a14:imgEffect>
                    <a14:imgEffect>
                      <a14:brightnessContrast bright="40000" contrast="40000"/>
                    </a14:imgEffect>
                  </a14:imgLayer>
                </a14:imgProps>
              </a:ext>
              <a:ext uri="{28A0092B-C50C-407E-A947-70E740481C1C}">
                <a14:useLocalDpi xmlns:a14="http://schemas.microsoft.com/office/drawing/2010/main" val="0"/>
              </a:ext>
            </a:extLst>
          </a:blip>
          <a:srcRect r="83016" b="52695"/>
          <a:stretch/>
        </p:blipFill>
        <p:spPr>
          <a:xfrm>
            <a:off x="9698897" y="2649279"/>
            <a:ext cx="1842451" cy="3259152"/>
          </a:xfrm>
          <a:prstGeom prst="rect">
            <a:avLst/>
          </a:prstGeom>
        </p:spPr>
      </p:pic>
      <p:sp>
        <p:nvSpPr>
          <p:cNvPr id="5" name="Slide Number Placeholder 4"/>
          <p:cNvSpPr>
            <a:spLocks noGrp="1"/>
          </p:cNvSpPr>
          <p:nvPr>
            <p:ph type="sldNum" sz="quarter" idx="12"/>
          </p:nvPr>
        </p:nvSpPr>
        <p:spPr/>
        <p:txBody>
          <a:bodyPr/>
          <a:lstStyle/>
          <a:p>
            <a:fld id="{A7F8E3F6-DE14-48B2-B2BC-6FABA9630FB8}" type="slidenum">
              <a:rPr lang="en-US" smtClean="0"/>
              <a:t>11</a:t>
            </a:fld>
            <a:endParaRPr lang="en-US" dirty="0"/>
          </a:p>
        </p:txBody>
      </p:sp>
    </p:spTree>
    <p:extLst>
      <p:ext uri="{BB962C8B-B14F-4D97-AF65-F5344CB8AC3E}">
        <p14:creationId xmlns:p14="http://schemas.microsoft.com/office/powerpoint/2010/main" val="3932800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Indiana</a:t>
            </a:r>
          </a:p>
        </p:txBody>
      </p:sp>
      <p:sp>
        <p:nvSpPr>
          <p:cNvPr id="3" name="Content Placeholder 2"/>
          <p:cNvSpPr>
            <a:spLocks noGrp="1"/>
          </p:cNvSpPr>
          <p:nvPr>
            <p:ph idx="1"/>
          </p:nvPr>
        </p:nvSpPr>
        <p:spPr>
          <a:xfrm>
            <a:off x="1295401" y="1828800"/>
            <a:ext cx="7627535" cy="3697793"/>
          </a:xfrm>
        </p:spPr>
        <p:txBody>
          <a:bodyPr>
            <a:noAutofit/>
          </a:bodyPr>
          <a:lstStyle/>
          <a:p>
            <a:pPr>
              <a:lnSpc>
                <a:spcPct val="100000"/>
              </a:lnSpc>
            </a:pPr>
            <a:r>
              <a:rPr lang="en-US" sz="2400" dirty="0"/>
              <a:t>Work at the State Level with two Collaborative WIOA Implementation Committees/Councils that have come together to strengthen Career Pathway development and support:</a:t>
            </a:r>
          </a:p>
          <a:p>
            <a:pPr lvl="1">
              <a:lnSpc>
                <a:spcPct val="100000"/>
              </a:lnSpc>
              <a:buFont typeface="Courier New" panose="02070309020205020404" pitchFamily="49" charset="0"/>
              <a:buChar char="o"/>
            </a:pPr>
            <a:r>
              <a:rPr lang="en-US" sz="2200" dirty="0"/>
              <a:t>Indiana Career Council</a:t>
            </a:r>
          </a:p>
          <a:p>
            <a:pPr lvl="1">
              <a:lnSpc>
                <a:spcPct val="100000"/>
              </a:lnSpc>
              <a:buFont typeface="Courier New" panose="02070309020205020404" pitchFamily="49" charset="0"/>
              <a:buChar char="o"/>
            </a:pPr>
            <a:r>
              <a:rPr lang="en-US" sz="2200" dirty="0"/>
              <a:t>Workforce Innovation Council</a:t>
            </a:r>
          </a:p>
          <a:p>
            <a:pPr>
              <a:lnSpc>
                <a:spcPct val="100000"/>
              </a:lnSpc>
            </a:pPr>
            <a:r>
              <a:rPr lang="en-US" sz="2400" dirty="0"/>
              <a:t>Beginning the process of supporting the local Workforce Development Boards and Partner agencies in responding to business needs effectively together.</a:t>
            </a:r>
          </a:p>
        </p:txBody>
      </p:sp>
      <p:pic>
        <p:nvPicPr>
          <p:cNvPr id="5" name="Picture 4" descr="Silhouette of Indiana" title="Indiana"/>
          <p:cNvPicPr>
            <a:picLocks noChangeAspect="1"/>
          </p:cNvPicPr>
          <p:nvPr/>
        </p:nvPicPr>
        <p:blipFill rotWithShape="1">
          <a:blip r:embed="rId2">
            <a:duotone>
              <a:prstClr val="black"/>
              <a:srgbClr val="FF8C01">
                <a:tint val="45000"/>
                <a:satMod val="400000"/>
              </a:srgbClr>
            </a:duotone>
            <a:extLst>
              <a:ext uri="{BEBA8EAE-BF5A-486C-A8C5-ECC9F3942E4B}">
                <a14:imgProps xmlns:a14="http://schemas.microsoft.com/office/drawing/2010/main">
                  <a14:imgLayer r:embed="rId3">
                    <a14:imgEffect>
                      <a14:saturation sat="66000"/>
                    </a14:imgEffect>
                    <a14:imgEffect>
                      <a14:brightnessContrast bright="40000" contrast="40000"/>
                    </a14:imgEffect>
                  </a14:imgLayer>
                </a14:imgProps>
              </a:ext>
              <a:ext uri="{28A0092B-C50C-407E-A947-70E740481C1C}">
                <a14:useLocalDpi xmlns:a14="http://schemas.microsoft.com/office/drawing/2010/main" val="0"/>
              </a:ext>
            </a:extLst>
          </a:blip>
          <a:srcRect l="31609" t="-2262" r="51407" b="54957"/>
          <a:stretch/>
        </p:blipFill>
        <p:spPr>
          <a:xfrm>
            <a:off x="9206528" y="2418166"/>
            <a:ext cx="1842451" cy="3259152"/>
          </a:xfrm>
          <a:prstGeom prst="rect">
            <a:avLst/>
          </a:prstGeom>
        </p:spPr>
      </p:pic>
      <p:sp>
        <p:nvSpPr>
          <p:cNvPr id="6" name="Slide Number Placeholder 5"/>
          <p:cNvSpPr>
            <a:spLocks noGrp="1"/>
          </p:cNvSpPr>
          <p:nvPr>
            <p:ph type="sldNum" sz="quarter" idx="12"/>
          </p:nvPr>
        </p:nvSpPr>
        <p:spPr/>
        <p:txBody>
          <a:bodyPr/>
          <a:lstStyle/>
          <a:p>
            <a:fld id="{A7F8E3F6-DE14-48B2-B2BC-6FABA9630FB8}" type="slidenum">
              <a:rPr lang="en-US" smtClean="0"/>
              <a:t>12</a:t>
            </a:fld>
            <a:endParaRPr lang="en-US" dirty="0"/>
          </a:p>
        </p:txBody>
      </p:sp>
    </p:spTree>
    <p:extLst>
      <p:ext uri="{BB962C8B-B14F-4D97-AF65-F5344CB8AC3E}">
        <p14:creationId xmlns:p14="http://schemas.microsoft.com/office/powerpoint/2010/main" val="385757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Iowa</a:t>
            </a:r>
          </a:p>
        </p:txBody>
      </p:sp>
      <p:sp>
        <p:nvSpPr>
          <p:cNvPr id="3" name="Content Placeholder 2"/>
          <p:cNvSpPr>
            <a:spLocks noGrp="1"/>
          </p:cNvSpPr>
          <p:nvPr>
            <p:ph idx="1"/>
          </p:nvPr>
        </p:nvSpPr>
        <p:spPr>
          <a:xfrm>
            <a:off x="1295400" y="1828800"/>
            <a:ext cx="9416143" cy="4343400"/>
          </a:xfrm>
        </p:spPr>
        <p:txBody>
          <a:bodyPr>
            <a:normAutofit/>
          </a:bodyPr>
          <a:lstStyle/>
          <a:p>
            <a:pPr marL="0" indent="0">
              <a:lnSpc>
                <a:spcPct val="100000"/>
              </a:lnSpc>
              <a:buNone/>
            </a:pPr>
            <a:r>
              <a:rPr lang="en-US" sz="2600" dirty="0"/>
              <a:t>Developed the Employers Disability Resource Network midway through WIA Implementation:</a:t>
            </a:r>
          </a:p>
          <a:p>
            <a:pPr lvl="1">
              <a:lnSpc>
                <a:spcPct val="100000"/>
              </a:lnSpc>
            </a:pPr>
            <a:r>
              <a:rPr lang="en-US" sz="2400" dirty="0"/>
              <a:t>Enhances Regional collaborative state and local business efforts by connecting disability and employment agencies/communities for the purpose of being a resource to employers together</a:t>
            </a:r>
          </a:p>
          <a:p>
            <a:pPr lvl="1">
              <a:lnSpc>
                <a:spcPct val="100000"/>
              </a:lnSpc>
            </a:pPr>
            <a:r>
              <a:rPr lang="en-US" sz="2400" dirty="0"/>
              <a:t>Reverse Job Fair</a:t>
            </a:r>
          </a:p>
          <a:p>
            <a:pPr lvl="1">
              <a:lnSpc>
                <a:spcPct val="100000"/>
              </a:lnSpc>
            </a:pPr>
            <a:r>
              <a:rPr lang="en-US" sz="2400" dirty="0"/>
              <a:t>Diversity Summit</a:t>
            </a:r>
          </a:p>
          <a:p>
            <a:pPr lvl="1">
              <a:lnSpc>
                <a:spcPct val="100000"/>
              </a:lnSpc>
            </a:pPr>
            <a:r>
              <a:rPr lang="en-US" sz="2400" dirty="0"/>
              <a:t>Job Analysis</a:t>
            </a:r>
          </a:p>
        </p:txBody>
      </p:sp>
      <p:pic>
        <p:nvPicPr>
          <p:cNvPr id="4" name="Picture 3" descr="Silhouette of Iowa" title="Iowa"/>
          <p:cNvPicPr>
            <a:picLocks noChangeAspect="1"/>
          </p:cNvPicPr>
          <p:nvPr/>
        </p:nvPicPr>
        <p:blipFill rotWithShape="1">
          <a:blip r:embed="rId2">
            <a:duotone>
              <a:prstClr val="black"/>
              <a:srgbClr val="FF8C01">
                <a:tint val="45000"/>
                <a:satMod val="400000"/>
              </a:srgbClr>
            </a:duotone>
            <a:extLst>
              <a:ext uri="{BEBA8EAE-BF5A-486C-A8C5-ECC9F3942E4B}">
                <a14:imgProps xmlns:a14="http://schemas.microsoft.com/office/drawing/2010/main">
                  <a14:imgLayer r:embed="rId3">
                    <a14:imgEffect>
                      <a14:saturation sat="66000"/>
                    </a14:imgEffect>
                    <a14:imgEffect>
                      <a14:brightnessContrast bright="40000" contrast="40000"/>
                    </a14:imgEffect>
                  </a14:imgLayer>
                </a14:imgProps>
              </a:ext>
              <a:ext uri="{28A0092B-C50C-407E-A947-70E740481C1C}">
                <a14:useLocalDpi xmlns:a14="http://schemas.microsoft.com/office/drawing/2010/main" val="0"/>
              </a:ext>
            </a:extLst>
          </a:blip>
          <a:srcRect l="56895" t="12863" r="13220" b="55616"/>
          <a:stretch/>
        </p:blipFill>
        <p:spPr>
          <a:xfrm>
            <a:off x="6003471" y="4100983"/>
            <a:ext cx="3241962" cy="2171701"/>
          </a:xfrm>
          <a:prstGeom prst="rect">
            <a:avLst/>
          </a:prstGeom>
        </p:spPr>
      </p:pic>
      <p:sp>
        <p:nvSpPr>
          <p:cNvPr id="5" name="Slide Number Placeholder 4"/>
          <p:cNvSpPr>
            <a:spLocks noGrp="1"/>
          </p:cNvSpPr>
          <p:nvPr>
            <p:ph type="sldNum" sz="quarter" idx="12"/>
          </p:nvPr>
        </p:nvSpPr>
        <p:spPr/>
        <p:txBody>
          <a:bodyPr/>
          <a:lstStyle/>
          <a:p>
            <a:fld id="{A7F8E3F6-DE14-48B2-B2BC-6FABA9630FB8}" type="slidenum">
              <a:rPr lang="en-US" smtClean="0"/>
              <a:t>13</a:t>
            </a:fld>
            <a:endParaRPr lang="en-US" dirty="0"/>
          </a:p>
        </p:txBody>
      </p:sp>
    </p:spTree>
    <p:extLst>
      <p:ext uri="{BB962C8B-B14F-4D97-AF65-F5344CB8AC3E}">
        <p14:creationId xmlns:p14="http://schemas.microsoft.com/office/powerpoint/2010/main" val="94804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Hampshire</a:t>
            </a:r>
          </a:p>
        </p:txBody>
      </p:sp>
      <p:sp>
        <p:nvSpPr>
          <p:cNvPr id="3" name="Content Placeholder 2"/>
          <p:cNvSpPr>
            <a:spLocks noGrp="1"/>
          </p:cNvSpPr>
          <p:nvPr>
            <p:ph idx="1"/>
          </p:nvPr>
        </p:nvSpPr>
        <p:spPr>
          <a:xfrm>
            <a:off x="3346101" y="2119744"/>
            <a:ext cx="6943411" cy="4052455"/>
          </a:xfrm>
        </p:spPr>
        <p:txBody>
          <a:bodyPr>
            <a:normAutofit/>
          </a:bodyPr>
          <a:lstStyle/>
          <a:p>
            <a:pPr>
              <a:lnSpc>
                <a:spcPct val="100000"/>
              </a:lnSpc>
            </a:pPr>
            <a:r>
              <a:rPr lang="en-US" sz="2400" dirty="0"/>
              <a:t> Collaborative Job Fairs</a:t>
            </a:r>
          </a:p>
          <a:p>
            <a:pPr>
              <a:lnSpc>
                <a:spcPct val="100000"/>
              </a:lnSpc>
            </a:pPr>
            <a:r>
              <a:rPr lang="en-US" sz="2400" dirty="0"/>
              <a:t> Partnership with HR Organization</a:t>
            </a:r>
          </a:p>
          <a:p>
            <a:pPr>
              <a:lnSpc>
                <a:spcPct val="100000"/>
              </a:lnSpc>
            </a:pPr>
            <a:r>
              <a:rPr lang="en-US" sz="2400" dirty="0"/>
              <a:t> Business Awards program</a:t>
            </a:r>
          </a:p>
          <a:p>
            <a:pPr>
              <a:lnSpc>
                <a:spcPct val="100000"/>
              </a:lnSpc>
            </a:pPr>
            <a:r>
              <a:rPr lang="en-US" sz="2400" dirty="0"/>
              <a:t>Local Collaborative Development of Workforce Coalitions</a:t>
            </a:r>
          </a:p>
          <a:p>
            <a:pPr>
              <a:lnSpc>
                <a:spcPct val="100000"/>
              </a:lnSpc>
            </a:pPr>
            <a:r>
              <a:rPr lang="en-US" sz="2400" dirty="0"/>
              <a:t>Efforts to increase skills of VR Counselors as Business Service Representatives</a:t>
            </a:r>
          </a:p>
        </p:txBody>
      </p:sp>
      <p:pic>
        <p:nvPicPr>
          <p:cNvPr id="4" name="Picture 3" descr="Silhouette of New Hampshire" title="New Hampshire"/>
          <p:cNvPicPr>
            <a:picLocks noChangeAspect="1"/>
          </p:cNvPicPr>
          <p:nvPr/>
        </p:nvPicPr>
        <p:blipFill rotWithShape="1">
          <a:blip r:embed="rId2">
            <a:duotone>
              <a:prstClr val="black"/>
              <a:srgbClr val="FF8C01">
                <a:tint val="45000"/>
                <a:satMod val="400000"/>
              </a:srgbClr>
            </a:duotone>
            <a:extLst>
              <a:ext uri="{BEBA8EAE-BF5A-486C-A8C5-ECC9F3942E4B}">
                <a14:imgProps xmlns:a14="http://schemas.microsoft.com/office/drawing/2010/main">
                  <a14:imgLayer r:embed="rId3">
                    <a14:imgEffect>
                      <a14:saturation sat="66000"/>
                    </a14:imgEffect>
                    <a14:imgEffect>
                      <a14:brightnessContrast bright="40000" contrast="40000"/>
                    </a14:imgEffect>
                  </a14:imgLayer>
                </a14:imgProps>
              </a:ext>
              <a:ext uri="{28A0092B-C50C-407E-A947-70E740481C1C}">
                <a14:useLocalDpi xmlns:a14="http://schemas.microsoft.com/office/drawing/2010/main" val="0"/>
              </a:ext>
            </a:extLst>
          </a:blip>
          <a:srcRect l="-593" t="53367" r="84405" b="-373"/>
          <a:stretch/>
        </p:blipFill>
        <p:spPr>
          <a:xfrm>
            <a:off x="1128042" y="2119745"/>
            <a:ext cx="1756064" cy="3238539"/>
          </a:xfrm>
          <a:prstGeom prst="rect">
            <a:avLst/>
          </a:prstGeom>
        </p:spPr>
      </p:pic>
      <p:sp>
        <p:nvSpPr>
          <p:cNvPr id="5" name="Slide Number Placeholder 4"/>
          <p:cNvSpPr>
            <a:spLocks noGrp="1"/>
          </p:cNvSpPr>
          <p:nvPr>
            <p:ph type="sldNum" sz="quarter" idx="12"/>
          </p:nvPr>
        </p:nvSpPr>
        <p:spPr/>
        <p:txBody>
          <a:bodyPr/>
          <a:lstStyle/>
          <a:p>
            <a:fld id="{A7F8E3F6-DE14-48B2-B2BC-6FABA9630FB8}" type="slidenum">
              <a:rPr lang="en-US" smtClean="0"/>
              <a:t>14</a:t>
            </a:fld>
            <a:endParaRPr lang="en-US" dirty="0"/>
          </a:p>
        </p:txBody>
      </p:sp>
    </p:spTree>
    <p:extLst>
      <p:ext uri="{BB962C8B-B14F-4D97-AF65-F5344CB8AC3E}">
        <p14:creationId xmlns:p14="http://schemas.microsoft.com/office/powerpoint/2010/main" val="898193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345" y="667304"/>
            <a:ext cx="9601200" cy="575011"/>
          </a:xfrm>
        </p:spPr>
        <p:txBody>
          <a:bodyPr/>
          <a:lstStyle/>
          <a:p>
            <a:r>
              <a:rPr lang="en-US" dirty="0"/>
              <a:t>Missouri</a:t>
            </a:r>
          </a:p>
        </p:txBody>
      </p:sp>
      <p:sp>
        <p:nvSpPr>
          <p:cNvPr id="3" name="Content Placeholder 2"/>
          <p:cNvSpPr>
            <a:spLocks noGrp="1"/>
          </p:cNvSpPr>
          <p:nvPr>
            <p:ph idx="1"/>
          </p:nvPr>
        </p:nvSpPr>
        <p:spPr>
          <a:xfrm>
            <a:off x="1205345" y="1828800"/>
            <a:ext cx="7543799" cy="4343400"/>
          </a:xfrm>
        </p:spPr>
        <p:txBody>
          <a:bodyPr>
            <a:noAutofit/>
          </a:bodyPr>
          <a:lstStyle/>
          <a:p>
            <a:pPr>
              <a:lnSpc>
                <a:spcPct val="100000"/>
              </a:lnSpc>
            </a:pPr>
            <a:r>
              <a:rPr lang="en-US" sz="2000" dirty="0"/>
              <a:t>The State of Missouri maintains a committee to the state Board that focuses on Business Services. This committee is currently chaired by one of the Core Partners, Vocational Rehabilitation, and one of its activities is the facilitation of an annual meeting to bring all partners together to focus on business services.</a:t>
            </a:r>
          </a:p>
          <a:p>
            <a:pPr>
              <a:lnSpc>
                <a:spcPct val="100000"/>
              </a:lnSpc>
            </a:pPr>
            <a:r>
              <a:rPr lang="en-US" sz="2000" dirty="0"/>
              <a:t>Many Regions in the State maintain committees to the Local WDB that focus on disability and employment. Partners have begun a structure for collaborative focus on business service and employment for qualified individuals with disabilities called NEXUS.</a:t>
            </a:r>
          </a:p>
          <a:p>
            <a:pPr>
              <a:lnSpc>
                <a:spcPct val="100000"/>
              </a:lnSpc>
            </a:pPr>
            <a:r>
              <a:rPr lang="en-US" sz="2000" dirty="0"/>
              <a:t>Workforce Agencies and Vocational Rehabilitation in Missouri have been working together to host business events and to survey business satisfaction and service needs.</a:t>
            </a:r>
          </a:p>
        </p:txBody>
      </p:sp>
      <p:pic>
        <p:nvPicPr>
          <p:cNvPr id="4" name="Picture 3" descr="Silhouette of Missouri" title="Missouri"/>
          <p:cNvPicPr>
            <a:picLocks noChangeAspect="1"/>
          </p:cNvPicPr>
          <p:nvPr/>
        </p:nvPicPr>
        <p:blipFill rotWithShape="1">
          <a:blip r:embed="rId2">
            <a:duotone>
              <a:prstClr val="black"/>
              <a:srgbClr val="FF8C01">
                <a:tint val="45000"/>
                <a:satMod val="400000"/>
              </a:srgbClr>
            </a:duotone>
            <a:extLst>
              <a:ext uri="{BEBA8EAE-BF5A-486C-A8C5-ECC9F3942E4B}">
                <a14:imgProps xmlns:a14="http://schemas.microsoft.com/office/drawing/2010/main">
                  <a14:imgLayer r:embed="rId3">
                    <a14:imgEffect>
                      <a14:saturation sat="66000"/>
                    </a14:imgEffect>
                    <a14:imgEffect>
                      <a14:brightnessContrast bright="40000" contrast="40000"/>
                    </a14:imgEffect>
                  </a14:imgLayer>
                </a14:imgProps>
              </a:ext>
              <a:ext uri="{28A0092B-C50C-407E-A947-70E740481C1C}">
                <a14:useLocalDpi xmlns:a14="http://schemas.microsoft.com/office/drawing/2010/main" val="0"/>
              </a:ext>
            </a:extLst>
          </a:blip>
          <a:srcRect l="28311" t="53574" r="38983" b="1833"/>
          <a:stretch/>
        </p:blipFill>
        <p:spPr>
          <a:xfrm>
            <a:off x="8588715" y="3356264"/>
            <a:ext cx="3023849" cy="2618510"/>
          </a:xfrm>
          <a:prstGeom prst="rect">
            <a:avLst/>
          </a:prstGeom>
        </p:spPr>
      </p:pic>
      <p:sp>
        <p:nvSpPr>
          <p:cNvPr id="5" name="Slide Number Placeholder 4"/>
          <p:cNvSpPr>
            <a:spLocks noGrp="1"/>
          </p:cNvSpPr>
          <p:nvPr>
            <p:ph type="sldNum" sz="quarter" idx="12"/>
          </p:nvPr>
        </p:nvSpPr>
        <p:spPr/>
        <p:txBody>
          <a:bodyPr/>
          <a:lstStyle/>
          <a:p>
            <a:fld id="{A7F8E3F6-DE14-48B2-B2BC-6FABA9630FB8}" type="slidenum">
              <a:rPr lang="en-US" smtClean="0"/>
              <a:t>15</a:t>
            </a:fld>
            <a:endParaRPr lang="en-US" dirty="0"/>
          </a:p>
        </p:txBody>
      </p:sp>
    </p:spTree>
    <p:extLst>
      <p:ext uri="{BB962C8B-B14F-4D97-AF65-F5344CB8AC3E}">
        <p14:creationId xmlns:p14="http://schemas.microsoft.com/office/powerpoint/2010/main" val="128087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932" y="255134"/>
            <a:ext cx="9871668" cy="1036850"/>
          </a:xfrm>
        </p:spPr>
        <p:txBody>
          <a:bodyPr/>
          <a:lstStyle/>
          <a:p>
            <a:r>
              <a:rPr lang="en-US" dirty="0"/>
              <a:t>Montana</a:t>
            </a:r>
          </a:p>
        </p:txBody>
      </p:sp>
      <p:sp>
        <p:nvSpPr>
          <p:cNvPr id="3" name="Content Placeholder 2"/>
          <p:cNvSpPr>
            <a:spLocks noGrp="1"/>
          </p:cNvSpPr>
          <p:nvPr>
            <p:ph idx="1"/>
          </p:nvPr>
        </p:nvSpPr>
        <p:spPr>
          <a:xfrm>
            <a:off x="1024932" y="1929284"/>
            <a:ext cx="7506119" cy="4242916"/>
          </a:xfrm>
        </p:spPr>
        <p:txBody>
          <a:bodyPr>
            <a:noAutofit/>
          </a:bodyPr>
          <a:lstStyle/>
          <a:p>
            <a:pPr>
              <a:lnSpc>
                <a:spcPct val="100000"/>
              </a:lnSpc>
            </a:pPr>
            <a:r>
              <a:rPr lang="en-US" sz="2200" dirty="0"/>
              <a:t>Locally, the Partner agencies have been coming together through meetings with the workforce Job Service Employer Council (JSEC) as one point of collaborative business service focus.</a:t>
            </a:r>
          </a:p>
          <a:p>
            <a:pPr>
              <a:lnSpc>
                <a:spcPct val="100000"/>
              </a:lnSpc>
            </a:pPr>
            <a:r>
              <a:rPr lang="en-US" sz="2200" dirty="0"/>
              <a:t>Core Partners have supported a common business customer information database -- MWorks. Business Specialists update business needs and contact information, which creates opportunities for partner agencies to work together in meeting business needs.</a:t>
            </a:r>
          </a:p>
          <a:p>
            <a:pPr>
              <a:lnSpc>
                <a:spcPct val="100000"/>
              </a:lnSpc>
            </a:pPr>
            <a:r>
              <a:rPr lang="en-US" sz="2200" dirty="0"/>
              <a:t>Work together to provide TA and Training to business customers.</a:t>
            </a:r>
          </a:p>
        </p:txBody>
      </p:sp>
      <p:pic>
        <p:nvPicPr>
          <p:cNvPr id="4" name="Picture 3" descr="Silhouette of Montana" title="Montana"/>
          <p:cNvPicPr>
            <a:picLocks noChangeAspect="1"/>
          </p:cNvPicPr>
          <p:nvPr/>
        </p:nvPicPr>
        <p:blipFill rotWithShape="1">
          <a:blip r:embed="rId2">
            <a:duotone>
              <a:prstClr val="black"/>
              <a:srgbClr val="FF8C01">
                <a:tint val="45000"/>
                <a:satMod val="400000"/>
              </a:srgbClr>
            </a:duotone>
            <a:extLst>
              <a:ext uri="{BEBA8EAE-BF5A-486C-A8C5-ECC9F3942E4B}">
                <a14:imgProps xmlns:a14="http://schemas.microsoft.com/office/drawing/2010/main">
                  <a14:imgLayer r:embed="rId3">
                    <a14:imgEffect>
                      <a14:saturation sat="66000"/>
                    </a14:imgEffect>
                    <a14:imgEffect>
                      <a14:brightnessContrast bright="40000" contrast="40000"/>
                    </a14:imgEffect>
                  </a14:imgLayer>
                </a14:imgProps>
              </a:ext>
              <a:ext uri="{28A0092B-C50C-407E-A947-70E740481C1C}">
                <a14:useLocalDpi xmlns:a14="http://schemas.microsoft.com/office/drawing/2010/main" val="0"/>
              </a:ext>
            </a:extLst>
          </a:blip>
          <a:srcRect l="64839" t="61722" r="-1429" b="15"/>
          <a:stretch/>
        </p:blipFill>
        <p:spPr>
          <a:xfrm>
            <a:off x="7857812" y="2776598"/>
            <a:ext cx="3382964" cy="2246836"/>
          </a:xfrm>
          <a:prstGeom prst="rect">
            <a:avLst/>
          </a:prstGeom>
        </p:spPr>
      </p:pic>
      <p:sp>
        <p:nvSpPr>
          <p:cNvPr id="5" name="Slide Number Placeholder 4"/>
          <p:cNvSpPr>
            <a:spLocks noGrp="1"/>
          </p:cNvSpPr>
          <p:nvPr>
            <p:ph type="sldNum" sz="quarter" idx="12"/>
          </p:nvPr>
        </p:nvSpPr>
        <p:spPr/>
        <p:txBody>
          <a:bodyPr/>
          <a:lstStyle/>
          <a:p>
            <a:fld id="{A7F8E3F6-DE14-48B2-B2BC-6FABA9630FB8}" type="slidenum">
              <a:rPr lang="en-US" smtClean="0"/>
              <a:t>16</a:t>
            </a:fld>
            <a:endParaRPr lang="en-US" dirty="0"/>
          </a:p>
        </p:txBody>
      </p:sp>
    </p:spTree>
    <p:extLst>
      <p:ext uri="{BB962C8B-B14F-4D97-AF65-F5344CB8AC3E}">
        <p14:creationId xmlns:p14="http://schemas.microsoft.com/office/powerpoint/2010/main" val="3596887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35519"/>
            <a:ext cx="9601200" cy="1036850"/>
          </a:xfrm>
        </p:spPr>
        <p:txBody>
          <a:bodyPr>
            <a:normAutofit/>
          </a:bodyPr>
          <a:lstStyle/>
          <a:p>
            <a:r>
              <a:rPr lang="en-US" dirty="0"/>
              <a:t>Common Approaches</a:t>
            </a:r>
            <a:br>
              <a:rPr lang="en-US" dirty="0"/>
            </a:br>
            <a:r>
              <a:rPr lang="en-US" dirty="0"/>
              <a:t>from the Six Example States</a:t>
            </a:r>
          </a:p>
        </p:txBody>
      </p:sp>
      <p:sp>
        <p:nvSpPr>
          <p:cNvPr id="3" name="Content Placeholder 2"/>
          <p:cNvSpPr>
            <a:spLocks noGrp="1"/>
          </p:cNvSpPr>
          <p:nvPr>
            <p:ph idx="1"/>
          </p:nvPr>
        </p:nvSpPr>
        <p:spPr>
          <a:xfrm>
            <a:off x="1366576" y="1828799"/>
            <a:ext cx="9530024" cy="4612193"/>
          </a:xfrm>
        </p:spPr>
        <p:txBody>
          <a:bodyPr>
            <a:noAutofit/>
          </a:bodyPr>
          <a:lstStyle/>
          <a:p>
            <a:pPr>
              <a:lnSpc>
                <a:spcPct val="100000"/>
              </a:lnSpc>
            </a:pPr>
            <a:r>
              <a:rPr lang="en-US" sz="1800" dirty="0"/>
              <a:t>States have Established Collaborative Business Service Teams at the State level.</a:t>
            </a:r>
            <a:br>
              <a:rPr lang="en-US" sz="1800" dirty="0"/>
            </a:br>
            <a:r>
              <a:rPr lang="en-US" sz="1800" dirty="0"/>
              <a:t>Focus includes the following:</a:t>
            </a:r>
          </a:p>
          <a:p>
            <a:pPr lvl="1">
              <a:lnSpc>
                <a:spcPct val="100000"/>
              </a:lnSpc>
              <a:buFont typeface="Courier New" panose="02070309020205020404" pitchFamily="49" charset="0"/>
              <a:buChar char="o"/>
            </a:pPr>
            <a:r>
              <a:rPr lang="en-US" sz="1600" dirty="0"/>
              <a:t>Addressing business service objectives in State Plan</a:t>
            </a:r>
          </a:p>
          <a:p>
            <a:pPr lvl="1">
              <a:lnSpc>
                <a:spcPct val="100000"/>
              </a:lnSpc>
              <a:buFont typeface="Courier New" panose="02070309020205020404" pitchFamily="49" charset="0"/>
              <a:buChar char="o"/>
            </a:pPr>
            <a:r>
              <a:rPr lang="en-US" sz="1600" dirty="0"/>
              <a:t>Developing Career Pathway strategies</a:t>
            </a:r>
          </a:p>
          <a:p>
            <a:pPr lvl="1">
              <a:lnSpc>
                <a:spcPct val="100000"/>
              </a:lnSpc>
              <a:buFont typeface="Courier New" panose="02070309020205020404" pitchFamily="49" charset="0"/>
              <a:buChar char="o"/>
            </a:pPr>
            <a:r>
              <a:rPr lang="en-US" sz="1600" dirty="0"/>
              <a:t>Supporting Local Boards and Partnerships with Collaborative Business Service and Career Pathways</a:t>
            </a:r>
          </a:p>
          <a:p>
            <a:pPr>
              <a:lnSpc>
                <a:spcPct val="100000"/>
              </a:lnSpc>
            </a:pPr>
            <a:r>
              <a:rPr lang="en-US" sz="1800" dirty="0"/>
              <a:t>Development of Local Business Service teams that includes representatives of partner agencies developing and providing business services together.</a:t>
            </a:r>
          </a:p>
          <a:p>
            <a:pPr>
              <a:lnSpc>
                <a:spcPct val="100000"/>
              </a:lnSpc>
            </a:pPr>
            <a:r>
              <a:rPr lang="en-US" sz="1800" dirty="0"/>
              <a:t>Partner Agencies host Business events to strengthen business partnership and increase the engagement of underemployed populations in career pathways.</a:t>
            </a:r>
          </a:p>
          <a:p>
            <a:pPr>
              <a:lnSpc>
                <a:spcPct val="100000"/>
              </a:lnSpc>
            </a:pPr>
            <a:r>
              <a:rPr lang="en-US" sz="1800" dirty="0"/>
              <a:t>Agencies are building the capacity and comfort of staff not previously tasked with business services to in this area.</a:t>
            </a:r>
          </a:p>
        </p:txBody>
      </p:sp>
      <p:sp>
        <p:nvSpPr>
          <p:cNvPr id="4" name="Slide Number Placeholder 3"/>
          <p:cNvSpPr>
            <a:spLocks noGrp="1"/>
          </p:cNvSpPr>
          <p:nvPr>
            <p:ph type="sldNum" sz="quarter" idx="12"/>
          </p:nvPr>
        </p:nvSpPr>
        <p:spPr/>
        <p:txBody>
          <a:bodyPr/>
          <a:lstStyle/>
          <a:p>
            <a:fld id="{A7F8E3F6-DE14-48B2-B2BC-6FABA9630FB8}" type="slidenum">
              <a:rPr lang="en-US" smtClean="0"/>
              <a:t>17</a:t>
            </a:fld>
            <a:endParaRPr lang="en-US" dirty="0"/>
          </a:p>
        </p:txBody>
      </p:sp>
    </p:spTree>
    <p:extLst>
      <p:ext uri="{BB962C8B-B14F-4D97-AF65-F5344CB8AC3E}">
        <p14:creationId xmlns:p14="http://schemas.microsoft.com/office/powerpoint/2010/main" val="1647535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8880" y="325472"/>
            <a:ext cx="9601200" cy="1036850"/>
          </a:xfrm>
        </p:spPr>
        <p:txBody>
          <a:bodyPr/>
          <a:lstStyle/>
          <a:p>
            <a:r>
              <a:rPr lang="en-US" dirty="0"/>
              <a:t>Consideration?</a:t>
            </a:r>
          </a:p>
        </p:txBody>
      </p:sp>
      <p:sp>
        <p:nvSpPr>
          <p:cNvPr id="3" name="Content Placeholder 2"/>
          <p:cNvSpPr>
            <a:spLocks noGrp="1"/>
          </p:cNvSpPr>
          <p:nvPr>
            <p:ph idx="1"/>
          </p:nvPr>
        </p:nvSpPr>
        <p:spPr>
          <a:xfrm>
            <a:off x="2897051" y="2609409"/>
            <a:ext cx="6890043" cy="1349642"/>
          </a:xfrm>
        </p:spPr>
        <p:txBody>
          <a:bodyPr>
            <a:normAutofit/>
          </a:bodyPr>
          <a:lstStyle/>
          <a:p>
            <a:pPr marL="0" indent="0">
              <a:lnSpc>
                <a:spcPct val="100000"/>
              </a:lnSpc>
              <a:buNone/>
            </a:pPr>
            <a:r>
              <a:rPr lang="en-US" sz="3200" dirty="0"/>
              <a:t>How is Delaware meeting business needs collaboratively?</a:t>
            </a:r>
          </a:p>
        </p:txBody>
      </p:sp>
      <p:pic>
        <p:nvPicPr>
          <p:cNvPr id="5" name="Picture 4" descr="Silhouette of Delaware" title="Delawar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140" y="1820418"/>
            <a:ext cx="1333253" cy="3228562"/>
          </a:xfrm>
          <a:prstGeom prst="rect">
            <a:avLst/>
          </a:prstGeom>
        </p:spPr>
      </p:pic>
      <p:sp>
        <p:nvSpPr>
          <p:cNvPr id="6" name="Slide Number Placeholder 5"/>
          <p:cNvSpPr>
            <a:spLocks noGrp="1"/>
          </p:cNvSpPr>
          <p:nvPr>
            <p:ph type="sldNum" sz="quarter" idx="12"/>
          </p:nvPr>
        </p:nvSpPr>
        <p:spPr/>
        <p:txBody>
          <a:bodyPr/>
          <a:lstStyle/>
          <a:p>
            <a:fld id="{A7F8E3F6-DE14-48B2-B2BC-6FABA9630FB8}" type="slidenum">
              <a:rPr lang="en-US" smtClean="0"/>
              <a:t>18</a:t>
            </a:fld>
            <a:endParaRPr lang="en-US" dirty="0"/>
          </a:p>
        </p:txBody>
      </p:sp>
    </p:spTree>
    <p:extLst>
      <p:ext uri="{BB962C8B-B14F-4D97-AF65-F5344CB8AC3E}">
        <p14:creationId xmlns:p14="http://schemas.microsoft.com/office/powerpoint/2010/main" val="3601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5230"/>
            <a:ext cx="9601200" cy="1036850"/>
          </a:xfrm>
        </p:spPr>
        <p:txBody>
          <a:bodyPr>
            <a:normAutofit/>
          </a:bodyPr>
          <a:lstStyle/>
          <a:p>
            <a:r>
              <a:rPr lang="en-US" dirty="0"/>
              <a:t>Are We Collaborating? Levels of Collaboration</a:t>
            </a:r>
          </a:p>
        </p:txBody>
      </p:sp>
      <p:sp>
        <p:nvSpPr>
          <p:cNvPr id="10" name="TextBox 9"/>
          <p:cNvSpPr txBox="1"/>
          <p:nvPr/>
        </p:nvSpPr>
        <p:spPr>
          <a:xfrm>
            <a:off x="1441174" y="4836765"/>
            <a:ext cx="178904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4000" cap="none" spc="0" normalizeH="0" baseline="0" noProof="0" dirty="0">
                <a:ln>
                  <a:noFill/>
                </a:ln>
                <a:solidFill>
                  <a:srgbClr val="545E74"/>
                </a:solidFill>
                <a:effectLst/>
                <a:uLnTx/>
                <a:uFillTx/>
                <a:latin typeface="Arial Black" panose="020B0A04020102020204" pitchFamily="34" charset="0"/>
                <a:ea typeface="+mn-ea"/>
                <a:cs typeface="+mn-cs"/>
              </a:rPr>
              <a:t>Isolation</a:t>
            </a:r>
          </a:p>
        </p:txBody>
      </p:sp>
      <p:sp>
        <p:nvSpPr>
          <p:cNvPr id="11" name="TextBox 10"/>
          <p:cNvSpPr txBox="1"/>
          <p:nvPr/>
        </p:nvSpPr>
        <p:spPr>
          <a:xfrm>
            <a:off x="1441173" y="5082340"/>
            <a:ext cx="1789043"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E74"/>
                </a:solidFill>
                <a:effectLst/>
                <a:uLnTx/>
                <a:uFillTx/>
                <a:latin typeface="Arial" panose="020B0604020202020204" pitchFamily="34" charset="0"/>
                <a:ea typeface="+mn-ea"/>
                <a:cs typeface="Arial" panose="020B0604020202020204" pitchFamily="34" charset="0"/>
              </a:rPr>
              <a:t>Agencies don’t recognize the need to communicate, no attempt to communicate	.</a:t>
            </a:r>
          </a:p>
        </p:txBody>
      </p:sp>
      <p:sp>
        <p:nvSpPr>
          <p:cNvPr id="15" name="TextBox 14"/>
          <p:cNvSpPr txBox="1"/>
          <p:nvPr/>
        </p:nvSpPr>
        <p:spPr>
          <a:xfrm>
            <a:off x="3409124" y="4086196"/>
            <a:ext cx="178904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4000" cap="none" spc="0" normalizeH="0" baseline="0" noProof="0" dirty="0">
                <a:ln>
                  <a:noFill/>
                </a:ln>
                <a:solidFill>
                  <a:srgbClr val="545E74"/>
                </a:solidFill>
                <a:effectLst/>
                <a:uLnTx/>
                <a:uFillTx/>
                <a:latin typeface="Arial Black" panose="020B0A04020102020204" pitchFamily="34" charset="0"/>
                <a:ea typeface="+mn-ea"/>
                <a:cs typeface="+mn-cs"/>
              </a:rPr>
              <a:t>Communication</a:t>
            </a:r>
          </a:p>
        </p:txBody>
      </p:sp>
      <p:sp>
        <p:nvSpPr>
          <p:cNvPr id="16" name="TextBox 15"/>
          <p:cNvSpPr txBox="1"/>
          <p:nvPr/>
        </p:nvSpPr>
        <p:spPr>
          <a:xfrm>
            <a:off x="3409124" y="4303942"/>
            <a:ext cx="178904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E74"/>
                </a:solidFill>
                <a:effectLst/>
                <a:uLnTx/>
                <a:uFillTx/>
                <a:latin typeface="Arial" panose="020B0604020202020204" pitchFamily="34" charset="0"/>
                <a:ea typeface="+mn-ea"/>
                <a:cs typeface="Arial" panose="020B0604020202020204" pitchFamily="34" charset="0"/>
              </a:rPr>
              <a:t>Agencies talk to each other, share some information.</a:t>
            </a:r>
          </a:p>
        </p:txBody>
      </p:sp>
      <p:sp>
        <p:nvSpPr>
          <p:cNvPr id="19" name="TextBox 18"/>
          <p:cNvSpPr txBox="1"/>
          <p:nvPr/>
        </p:nvSpPr>
        <p:spPr>
          <a:xfrm>
            <a:off x="5380383" y="3324197"/>
            <a:ext cx="178904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4000" cap="none" spc="0" normalizeH="0" baseline="0" noProof="0" dirty="0">
                <a:ln>
                  <a:noFill/>
                </a:ln>
                <a:solidFill>
                  <a:srgbClr val="545E74"/>
                </a:solidFill>
                <a:effectLst/>
                <a:uLnTx/>
                <a:uFillTx/>
                <a:latin typeface="Arial Black" panose="020B0A04020102020204" pitchFamily="34" charset="0"/>
                <a:ea typeface="+mn-ea"/>
                <a:cs typeface="+mn-cs"/>
              </a:rPr>
              <a:t>Coordination</a:t>
            </a:r>
          </a:p>
        </p:txBody>
      </p:sp>
      <p:sp>
        <p:nvSpPr>
          <p:cNvPr id="20" name="TextBox 19"/>
          <p:cNvSpPr txBox="1"/>
          <p:nvPr/>
        </p:nvSpPr>
        <p:spPr>
          <a:xfrm>
            <a:off x="5380383" y="3541943"/>
            <a:ext cx="1789043"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E74"/>
                </a:solidFill>
                <a:effectLst/>
                <a:uLnTx/>
                <a:uFillTx/>
                <a:latin typeface="Arial" panose="020B0604020202020204" pitchFamily="34" charset="0"/>
                <a:ea typeface="+mn-ea"/>
                <a:cs typeface="Arial" panose="020B0604020202020204" pitchFamily="34" charset="0"/>
              </a:rPr>
              <a:t>Staff from different agencies work together on a case-by-case basis to coordinate some support.</a:t>
            </a:r>
          </a:p>
        </p:txBody>
      </p:sp>
      <p:sp>
        <p:nvSpPr>
          <p:cNvPr id="23" name="TextBox 22"/>
          <p:cNvSpPr txBox="1"/>
          <p:nvPr/>
        </p:nvSpPr>
        <p:spPr>
          <a:xfrm>
            <a:off x="7341701" y="2568825"/>
            <a:ext cx="178904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4000" cap="none" spc="0" normalizeH="0" baseline="0" noProof="0" dirty="0">
                <a:ln>
                  <a:noFill/>
                </a:ln>
                <a:solidFill>
                  <a:srgbClr val="545E74"/>
                </a:solidFill>
                <a:effectLst/>
                <a:uLnTx/>
                <a:uFillTx/>
                <a:latin typeface="Arial Black" panose="020B0A04020102020204" pitchFamily="34" charset="0"/>
                <a:ea typeface="+mn-ea"/>
                <a:cs typeface="+mn-cs"/>
              </a:rPr>
              <a:t>Collaboration</a:t>
            </a:r>
          </a:p>
        </p:txBody>
      </p:sp>
      <p:sp>
        <p:nvSpPr>
          <p:cNvPr id="24" name="TextBox 23"/>
          <p:cNvSpPr txBox="1"/>
          <p:nvPr/>
        </p:nvSpPr>
        <p:spPr>
          <a:xfrm>
            <a:off x="7341701" y="2786571"/>
            <a:ext cx="178904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E74"/>
                </a:solidFill>
                <a:effectLst/>
                <a:uLnTx/>
                <a:uFillTx/>
                <a:latin typeface="Arial" panose="020B0604020202020204" pitchFamily="34" charset="0"/>
                <a:ea typeface="+mn-ea"/>
                <a:cs typeface="Arial" panose="020B0604020202020204" pitchFamily="34" charset="0"/>
              </a:rPr>
              <a:t>Agencies work together on a project-by-project basis, including joint analysis, planning.</a:t>
            </a:r>
          </a:p>
        </p:txBody>
      </p:sp>
      <p:sp>
        <p:nvSpPr>
          <p:cNvPr id="26" name="TextBox 25"/>
          <p:cNvSpPr txBox="1"/>
          <p:nvPr/>
        </p:nvSpPr>
        <p:spPr>
          <a:xfrm>
            <a:off x="9312960" y="1816762"/>
            <a:ext cx="1789043"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4000" cap="none" spc="0" normalizeH="0" baseline="0" noProof="0" dirty="0">
                <a:ln>
                  <a:noFill/>
                </a:ln>
                <a:solidFill>
                  <a:srgbClr val="545E74"/>
                </a:solidFill>
                <a:effectLst/>
                <a:uLnTx/>
                <a:uFillTx/>
                <a:latin typeface="Arial Black" panose="020B0A04020102020204" pitchFamily="34" charset="0"/>
                <a:ea typeface="+mn-ea"/>
                <a:cs typeface="+mn-cs"/>
              </a:rPr>
              <a:t>Integration</a:t>
            </a:r>
          </a:p>
        </p:txBody>
      </p:sp>
      <p:sp>
        <p:nvSpPr>
          <p:cNvPr id="27" name="TextBox 26"/>
          <p:cNvSpPr txBox="1"/>
          <p:nvPr/>
        </p:nvSpPr>
        <p:spPr>
          <a:xfrm>
            <a:off x="9312960" y="2034508"/>
            <a:ext cx="1789043"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E74"/>
                </a:solidFill>
                <a:effectLst/>
                <a:uLnTx/>
                <a:uFillTx/>
                <a:latin typeface="Arial" panose="020B0604020202020204" pitchFamily="34" charset="0"/>
                <a:ea typeface="+mn-ea"/>
                <a:cs typeface="Arial" panose="020B0604020202020204" pitchFamily="34" charset="0"/>
              </a:rPr>
              <a:t>Intensive collaboration, agencies are interdependent, significant sharing of resources, high level of trust.</a:t>
            </a:r>
          </a:p>
        </p:txBody>
      </p:sp>
      <p:sp>
        <p:nvSpPr>
          <p:cNvPr id="28" name="TextBox 27"/>
          <p:cNvSpPr txBox="1"/>
          <p:nvPr/>
        </p:nvSpPr>
        <p:spPr>
          <a:xfrm>
            <a:off x="2994660" y="5865457"/>
            <a:ext cx="8107343"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545E74"/>
                </a:solidFill>
                <a:effectLst/>
                <a:uLnTx/>
                <a:uFillTx/>
                <a:latin typeface="Arial" panose="020B0604020202020204" pitchFamily="34" charset="0"/>
                <a:ea typeface="+mn-ea"/>
                <a:cs typeface="Arial" panose="020B0604020202020204" pitchFamily="34" charset="0"/>
              </a:rPr>
              <a:t>Source: Systems of Care, Stages of Integration; based on Burt, Spellman, 2007.</a:t>
            </a:r>
          </a:p>
        </p:txBody>
      </p:sp>
      <p:grpSp>
        <p:nvGrpSpPr>
          <p:cNvPr id="4" name="Group 3" descr="This is a group of triangles to depict a stairstep model of the levels of collaboration." title="Triangles"/>
          <p:cNvGrpSpPr/>
          <p:nvPr/>
        </p:nvGrpSpPr>
        <p:grpSpPr>
          <a:xfrm>
            <a:off x="3071194" y="2281048"/>
            <a:ext cx="6059551" cy="2417027"/>
            <a:chOff x="3071194" y="2281048"/>
            <a:chExt cx="6059551" cy="2417027"/>
          </a:xfrm>
        </p:grpSpPr>
        <p:sp>
          <p:nvSpPr>
            <p:cNvPr id="12" name="Right Triangle 11"/>
            <p:cNvSpPr/>
            <p:nvPr/>
          </p:nvSpPr>
          <p:spPr>
            <a:xfrm rot="16200000">
              <a:off x="3076162" y="4544020"/>
              <a:ext cx="149087" cy="159024"/>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ook Antiqua"/>
                <a:ea typeface="+mn-ea"/>
                <a:cs typeface="+mn-cs"/>
              </a:endParaRPr>
            </a:p>
          </p:txBody>
        </p:sp>
        <p:sp>
          <p:nvSpPr>
            <p:cNvPr id="17" name="Right Triangle 16"/>
            <p:cNvSpPr/>
            <p:nvPr/>
          </p:nvSpPr>
          <p:spPr>
            <a:xfrm rot="16200000">
              <a:off x="5044112" y="3793451"/>
              <a:ext cx="149087" cy="159024"/>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ook Antiqua"/>
                <a:ea typeface="+mn-ea"/>
                <a:cs typeface="+mn-cs"/>
              </a:endParaRPr>
            </a:p>
          </p:txBody>
        </p:sp>
        <p:sp>
          <p:nvSpPr>
            <p:cNvPr id="21" name="Right Triangle 20"/>
            <p:cNvSpPr/>
            <p:nvPr/>
          </p:nvSpPr>
          <p:spPr>
            <a:xfrm rot="16200000">
              <a:off x="7015371" y="3031452"/>
              <a:ext cx="149087" cy="159024"/>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ook Antiqua"/>
                <a:ea typeface="+mn-ea"/>
                <a:cs typeface="+mn-cs"/>
              </a:endParaRPr>
            </a:p>
          </p:txBody>
        </p:sp>
        <p:sp>
          <p:nvSpPr>
            <p:cNvPr id="25" name="Right Triangle 24"/>
            <p:cNvSpPr/>
            <p:nvPr/>
          </p:nvSpPr>
          <p:spPr>
            <a:xfrm rot="16200000">
              <a:off x="8976689" y="2276080"/>
              <a:ext cx="149087" cy="159024"/>
            </a:xfrm>
            <a:prstGeom prst="r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ook Antiqua"/>
                <a:ea typeface="+mn-ea"/>
                <a:cs typeface="+mn-cs"/>
              </a:endParaRPr>
            </a:p>
          </p:txBody>
        </p:sp>
      </p:grpSp>
      <p:grpSp>
        <p:nvGrpSpPr>
          <p:cNvPr id="13" name="Group 12" descr="This is a group of angles to depict a stairstep model of the levels of collaboration." title="Angles"/>
          <p:cNvGrpSpPr/>
          <p:nvPr/>
        </p:nvGrpSpPr>
        <p:grpSpPr>
          <a:xfrm>
            <a:off x="1321904" y="1725685"/>
            <a:ext cx="9780099" cy="3895191"/>
            <a:chOff x="1321904" y="1725685"/>
            <a:chExt cx="9780099" cy="3895191"/>
          </a:xfrm>
        </p:grpSpPr>
        <p:sp>
          <p:nvSpPr>
            <p:cNvPr id="9" name="L-Shape 8"/>
            <p:cNvSpPr/>
            <p:nvPr/>
          </p:nvSpPr>
          <p:spPr>
            <a:xfrm rot="10800000" flipH="1">
              <a:off x="1321904" y="4746231"/>
              <a:ext cx="1908313" cy="874645"/>
            </a:xfrm>
            <a:prstGeom prst="corner">
              <a:avLst>
                <a:gd name="adj1" fmla="val 13455"/>
                <a:gd name="adj2" fmla="val 13062"/>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ook Antiqua"/>
                <a:ea typeface="+mn-ea"/>
                <a:cs typeface="+mn-cs"/>
              </a:endParaRPr>
            </a:p>
          </p:txBody>
        </p:sp>
        <p:sp>
          <p:nvSpPr>
            <p:cNvPr id="14" name="L-Shape 13"/>
            <p:cNvSpPr/>
            <p:nvPr/>
          </p:nvSpPr>
          <p:spPr>
            <a:xfrm rot="10800000" flipH="1">
              <a:off x="3289854" y="4006679"/>
              <a:ext cx="1908313" cy="874645"/>
            </a:xfrm>
            <a:prstGeom prst="corner">
              <a:avLst>
                <a:gd name="adj1" fmla="val 13455"/>
                <a:gd name="adj2" fmla="val 1306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ook Antiqua"/>
                <a:ea typeface="+mn-ea"/>
                <a:cs typeface="+mn-cs"/>
              </a:endParaRPr>
            </a:p>
          </p:txBody>
        </p:sp>
        <p:sp>
          <p:nvSpPr>
            <p:cNvPr id="18" name="L-Shape 17"/>
            <p:cNvSpPr/>
            <p:nvPr/>
          </p:nvSpPr>
          <p:spPr>
            <a:xfrm rot="10800000" flipH="1">
              <a:off x="5261113" y="3244680"/>
              <a:ext cx="1908313" cy="874645"/>
            </a:xfrm>
            <a:prstGeom prst="corner">
              <a:avLst>
                <a:gd name="adj1" fmla="val 13455"/>
                <a:gd name="adj2" fmla="val 1306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ook Antiqua"/>
                <a:ea typeface="+mn-ea"/>
                <a:cs typeface="+mn-cs"/>
              </a:endParaRPr>
            </a:p>
          </p:txBody>
        </p:sp>
        <p:sp>
          <p:nvSpPr>
            <p:cNvPr id="22" name="L-Shape 21"/>
            <p:cNvSpPr/>
            <p:nvPr/>
          </p:nvSpPr>
          <p:spPr>
            <a:xfrm rot="10800000" flipH="1">
              <a:off x="7222431" y="2489308"/>
              <a:ext cx="1908313" cy="874645"/>
            </a:xfrm>
            <a:prstGeom prst="corner">
              <a:avLst>
                <a:gd name="adj1" fmla="val 13455"/>
                <a:gd name="adj2" fmla="val 1306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Book Antiqua"/>
                <a:ea typeface="+mn-ea"/>
                <a:cs typeface="+mn-cs"/>
              </a:endParaRPr>
            </a:p>
          </p:txBody>
        </p:sp>
        <p:pic>
          <p:nvPicPr>
            <p:cNvPr id="30" name="Picture 29" descr="This is a group of angles to depict a stairstep model of the levels of collaboration." title="Angles"/>
            <p:cNvPicPr>
              <a:picLocks noChangeAspect="1"/>
            </p:cNvPicPr>
            <p:nvPr/>
          </p:nvPicPr>
          <p:blipFill>
            <a:blip r:embed="rId3"/>
            <a:stretch>
              <a:fillRect/>
            </a:stretch>
          </p:blipFill>
          <p:spPr>
            <a:xfrm>
              <a:off x="9181597" y="1725685"/>
              <a:ext cx="1920406" cy="883997"/>
            </a:xfrm>
            <a:prstGeom prst="rect">
              <a:avLst/>
            </a:prstGeom>
          </p:spPr>
        </p:pic>
      </p:grpSp>
      <p:sp>
        <p:nvSpPr>
          <p:cNvPr id="31" name="Slide Number Placeholder 30"/>
          <p:cNvSpPr>
            <a:spLocks noGrp="1"/>
          </p:cNvSpPr>
          <p:nvPr>
            <p:ph type="sldNum" sz="quarter" idx="12"/>
          </p:nvPr>
        </p:nvSpPr>
        <p:spPr>
          <a:xfrm>
            <a:off x="10077855" y="6395838"/>
            <a:ext cx="1371600" cy="27432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F8E3F6-DE14-48B2-B2BC-6FABA9630FB8}" type="slidenum">
              <a:rPr lang="en-US"/>
              <a:pPr marL="0" marR="0" lvl="0" indent="0" algn="r" defTabSz="914400" rtl="0" eaLnBrk="1" fontAlgn="auto" latinLnBrk="0" hangingPunct="1">
                <a:lnSpc>
                  <a:spcPct val="100000"/>
                </a:lnSpc>
                <a:spcBef>
                  <a:spcPts val="0"/>
                </a:spcBef>
                <a:spcAft>
                  <a:spcPts val="0"/>
                </a:spcAft>
                <a:buClrTx/>
                <a:buSzTx/>
                <a:buFontTx/>
                <a:buNone/>
                <a:tabLst/>
                <a:defRPr/>
              </a:pPr>
              <a:t>19</a:t>
            </a:fld>
            <a:endParaRPr lang="en-US" dirty="0"/>
          </a:p>
        </p:txBody>
      </p:sp>
    </p:spTree>
    <p:extLst>
      <p:ext uri="{BB962C8B-B14F-4D97-AF65-F5344CB8AC3E}">
        <p14:creationId xmlns:p14="http://schemas.microsoft.com/office/powerpoint/2010/main" val="166464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cs typeface="Arial" panose="020B0604020202020204" pitchFamily="34" charset="0"/>
              </a:rPr>
              <a:t>Presenters</a:t>
            </a:r>
          </a:p>
        </p:txBody>
      </p:sp>
      <p:pic>
        <p:nvPicPr>
          <p:cNvPr id="11" name="Picture 10" descr="Picture of Lou Adams, NDI, WINTAC." title="Lou Adams"/>
          <p:cNvPicPr>
            <a:picLocks noChangeAspect="1"/>
          </p:cNvPicPr>
          <p:nvPr/>
        </p:nvPicPr>
        <p:blipFill rotWithShape="1">
          <a:blip r:embed="rId3"/>
          <a:srcRect b="4938"/>
          <a:stretch/>
        </p:blipFill>
        <p:spPr>
          <a:xfrm>
            <a:off x="1251863" y="2273421"/>
            <a:ext cx="1198024" cy="1394227"/>
          </a:xfrm>
          <a:prstGeom prst="rect">
            <a:avLst/>
          </a:prstGeom>
          <a:ln>
            <a:solidFill>
              <a:schemeClr val="accent1"/>
            </a:solidFill>
          </a:ln>
        </p:spPr>
      </p:pic>
      <p:sp>
        <p:nvSpPr>
          <p:cNvPr id="13" name="Content Placeholder 12"/>
          <p:cNvSpPr txBox="1">
            <a:spLocks noGrp="1"/>
          </p:cNvSpPr>
          <p:nvPr>
            <p:ph sz="half" idx="2"/>
          </p:nvPr>
        </p:nvSpPr>
        <p:spPr>
          <a:xfrm>
            <a:off x="2582426" y="2705101"/>
            <a:ext cx="3185328" cy="962548"/>
          </a:xfrm>
          <a:prstGeom prst="rect">
            <a:avLst/>
          </a:prstGeom>
          <a:noFill/>
        </p:spPr>
        <p:txBody>
          <a:bodyPr wrap="square" rtlCol="0">
            <a:noAutofit/>
          </a:bodyPr>
          <a:lstStyle/>
          <a:p>
            <a:pPr marL="0" indent="0">
              <a:buNone/>
            </a:pPr>
            <a:r>
              <a:rPr lang="en-US" sz="2200" b="1" dirty="0">
                <a:solidFill>
                  <a:srgbClr val="0070C0"/>
                </a:solidFill>
                <a:latin typeface="Arial" panose="020B0604020202020204" pitchFamily="34" charset="0"/>
                <a:cs typeface="Arial" panose="020B0604020202020204" pitchFamily="34" charset="0"/>
              </a:rPr>
              <a:t>Lou Adams</a:t>
            </a:r>
            <a:br>
              <a:rPr lang="en-US" sz="2200" dirty="0">
                <a:solidFill>
                  <a:srgbClr val="0070C0"/>
                </a:solidFill>
              </a:rPr>
            </a:br>
            <a:r>
              <a:rPr lang="en-US" sz="2200" dirty="0">
                <a:solidFill>
                  <a:srgbClr val="0070C0"/>
                </a:solidFill>
                <a:latin typeface="Arial" panose="020B0604020202020204" pitchFamily="34" charset="0"/>
                <a:cs typeface="Arial" panose="020B0604020202020204" pitchFamily="34" charset="0"/>
              </a:rPr>
              <a:t>WINTAC</a:t>
            </a:r>
            <a:br>
              <a:rPr lang="en-US" sz="2200" dirty="0">
                <a:solidFill>
                  <a:srgbClr val="0070C0"/>
                </a:solidFill>
                <a:latin typeface="Arial" panose="020B0604020202020204" pitchFamily="34" charset="0"/>
                <a:cs typeface="Arial" panose="020B0604020202020204" pitchFamily="34" charset="0"/>
              </a:rPr>
            </a:br>
            <a:r>
              <a:rPr lang="en-US" sz="2200" dirty="0">
                <a:solidFill>
                  <a:srgbClr val="0070C0"/>
                </a:solidFill>
                <a:latin typeface="Arial" panose="020B0604020202020204" pitchFamily="34" charset="0"/>
                <a:cs typeface="Arial" panose="020B0604020202020204" pitchFamily="34" charset="0"/>
              </a:rPr>
              <a:t>Lou.adams@wintac.org</a:t>
            </a:r>
          </a:p>
        </p:txBody>
      </p:sp>
      <p:pic>
        <p:nvPicPr>
          <p:cNvPr id="8" name="Picture 7" descr="This is a picture of Doug Keast of WINTAC." title="Doug Keast"/>
          <p:cNvPicPr>
            <a:picLocks noChangeAspect="1"/>
          </p:cNvPicPr>
          <p:nvPr/>
        </p:nvPicPr>
        <p:blipFill rotWithShape="1">
          <a:blip r:embed="rId4"/>
          <a:srcRect l="21701" r="18872" b="1385"/>
          <a:stretch/>
        </p:blipFill>
        <p:spPr>
          <a:xfrm>
            <a:off x="6279941" y="2254799"/>
            <a:ext cx="1276710" cy="1412849"/>
          </a:xfrm>
          <a:prstGeom prst="rect">
            <a:avLst/>
          </a:prstGeom>
          <a:ln>
            <a:solidFill>
              <a:schemeClr val="accent1"/>
            </a:solidFill>
          </a:ln>
        </p:spPr>
      </p:pic>
      <p:sp>
        <p:nvSpPr>
          <p:cNvPr id="12" name="Content Placeholder 11"/>
          <p:cNvSpPr>
            <a:spLocks noGrp="1"/>
          </p:cNvSpPr>
          <p:nvPr>
            <p:ph sz="quarter" idx="4"/>
          </p:nvPr>
        </p:nvSpPr>
        <p:spPr>
          <a:xfrm>
            <a:off x="7707086" y="2564428"/>
            <a:ext cx="3496826" cy="1133370"/>
          </a:xfrm>
        </p:spPr>
        <p:txBody>
          <a:bodyPr/>
          <a:lstStyle/>
          <a:p>
            <a:pPr marL="0" lvl="0" indent="0">
              <a:lnSpc>
                <a:spcPct val="100000"/>
              </a:lnSpc>
              <a:spcBef>
                <a:spcPts val="0"/>
              </a:spcBef>
              <a:buClrTx/>
              <a:buNone/>
            </a:pPr>
            <a:r>
              <a:rPr lang="en-US" sz="2200" b="1" dirty="0">
                <a:solidFill>
                  <a:srgbClr val="0070C0"/>
                </a:solidFill>
              </a:rPr>
              <a:t>Doug Keast</a:t>
            </a:r>
            <a:br>
              <a:rPr lang="en-US" sz="2200" dirty="0">
                <a:solidFill>
                  <a:srgbClr val="0070C0"/>
                </a:solidFill>
              </a:rPr>
            </a:br>
            <a:r>
              <a:rPr lang="en-US" sz="2200" dirty="0">
                <a:solidFill>
                  <a:srgbClr val="0070C0"/>
                </a:solidFill>
              </a:rPr>
              <a:t>WINTAC</a:t>
            </a:r>
          </a:p>
          <a:p>
            <a:pPr marL="0" lvl="0" indent="0">
              <a:lnSpc>
                <a:spcPct val="100000"/>
              </a:lnSpc>
              <a:spcBef>
                <a:spcPts val="0"/>
              </a:spcBef>
              <a:buClrTx/>
              <a:buNone/>
            </a:pPr>
            <a:r>
              <a:rPr lang="en-US" sz="2200" dirty="0">
                <a:solidFill>
                  <a:srgbClr val="0070C0"/>
                </a:solidFill>
              </a:rPr>
              <a:t>Doug.keast@wintac.org</a:t>
            </a:r>
          </a:p>
        </p:txBody>
      </p:sp>
      <p:pic>
        <p:nvPicPr>
          <p:cNvPr id="9" name="Picture 8" descr="WINTAC logo" title="WINTAC 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87815" y="4579811"/>
            <a:ext cx="3230481" cy="877359"/>
          </a:xfrm>
          <a:prstGeom prst="rect">
            <a:avLst/>
          </a:prstGeom>
        </p:spPr>
      </p:pic>
      <p:sp>
        <p:nvSpPr>
          <p:cNvPr id="2" name="Slide Number Placeholder 1"/>
          <p:cNvSpPr>
            <a:spLocks noGrp="1"/>
          </p:cNvSpPr>
          <p:nvPr>
            <p:ph type="sldNum" sz="quarter" idx="12"/>
          </p:nvPr>
        </p:nvSpPr>
        <p:spPr/>
        <p:txBody>
          <a:bodyPr/>
          <a:lstStyle/>
          <a:p>
            <a:fld id="{A7F8E3F6-DE14-48B2-B2BC-6FABA9630FB8}" type="slidenum">
              <a:rPr lang="en-US"/>
              <a:pPr/>
              <a:t>2</a:t>
            </a:fld>
            <a:endParaRPr lang="en-US" dirty="0"/>
          </a:p>
        </p:txBody>
      </p:sp>
    </p:spTree>
    <p:extLst>
      <p:ext uri="{BB962C8B-B14F-4D97-AF65-F5344CB8AC3E}">
        <p14:creationId xmlns:p14="http://schemas.microsoft.com/office/powerpoint/2010/main" val="24408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5374"/>
            <a:ext cx="9601200" cy="1036850"/>
          </a:xfrm>
        </p:spPr>
        <p:txBody>
          <a:bodyPr/>
          <a:lstStyle/>
          <a:p>
            <a:r>
              <a:rPr lang="en-US" dirty="0"/>
              <a:t>Business Services: Isolated</a:t>
            </a:r>
          </a:p>
        </p:txBody>
      </p:sp>
      <p:sp>
        <p:nvSpPr>
          <p:cNvPr id="3" name="Content Placeholder 2"/>
          <p:cNvSpPr>
            <a:spLocks noGrp="1"/>
          </p:cNvSpPr>
          <p:nvPr>
            <p:ph idx="1"/>
          </p:nvPr>
        </p:nvSpPr>
        <p:spPr/>
        <p:txBody>
          <a:bodyPr>
            <a:normAutofit/>
          </a:bodyPr>
          <a:lstStyle/>
          <a:p>
            <a:pPr marL="0" indent="0">
              <a:lnSpc>
                <a:spcPct val="100000"/>
              </a:lnSpc>
              <a:buNone/>
            </a:pPr>
            <a:r>
              <a:rPr lang="en-US" sz="2800" b="1" dirty="0"/>
              <a:t>Each placement specialist in each agency makes his/her own business connections</a:t>
            </a:r>
            <a:r>
              <a:rPr lang="en-US" sz="2800" dirty="0"/>
              <a:t>; no sharing of business information between agencies beyond the information generated and entered into the Job Center’s search engine by the Wagner-Peyser business representatives.</a:t>
            </a:r>
          </a:p>
        </p:txBody>
      </p:sp>
      <p:sp>
        <p:nvSpPr>
          <p:cNvPr id="4" name="Slide Number Placeholder 3"/>
          <p:cNvSpPr>
            <a:spLocks noGrp="1"/>
          </p:cNvSpPr>
          <p:nvPr>
            <p:ph type="sldNum" sz="quarter" idx="12"/>
          </p:nvPr>
        </p:nvSpPr>
        <p:spPr/>
        <p:txBody>
          <a:bodyPr/>
          <a:lstStyle/>
          <a:p>
            <a:fld id="{A7F8E3F6-DE14-48B2-B2BC-6FABA9630FB8}" type="slidenum">
              <a:rPr lang="en-US" smtClean="0"/>
              <a:t>20</a:t>
            </a:fld>
            <a:endParaRPr lang="en-US" dirty="0"/>
          </a:p>
        </p:txBody>
      </p:sp>
    </p:spTree>
    <p:extLst>
      <p:ext uri="{BB962C8B-B14F-4D97-AF65-F5344CB8AC3E}">
        <p14:creationId xmlns:p14="http://schemas.microsoft.com/office/powerpoint/2010/main" val="70639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5374"/>
            <a:ext cx="6642798" cy="1036850"/>
          </a:xfrm>
        </p:spPr>
        <p:txBody>
          <a:bodyPr/>
          <a:lstStyle/>
          <a:p>
            <a:r>
              <a:rPr lang="en-US" dirty="0"/>
              <a:t>Business Services: Communicating</a:t>
            </a:r>
          </a:p>
        </p:txBody>
      </p:sp>
      <p:sp>
        <p:nvSpPr>
          <p:cNvPr id="3" name="Content Placeholder 2"/>
          <p:cNvSpPr>
            <a:spLocks noGrp="1"/>
          </p:cNvSpPr>
          <p:nvPr>
            <p:ph idx="1"/>
          </p:nvPr>
        </p:nvSpPr>
        <p:spPr>
          <a:xfrm>
            <a:off x="1366576" y="2019718"/>
            <a:ext cx="9530024" cy="1718268"/>
          </a:xfrm>
        </p:spPr>
        <p:txBody>
          <a:bodyPr>
            <a:noAutofit/>
          </a:bodyPr>
          <a:lstStyle/>
          <a:p>
            <a:pPr marL="0" indent="0">
              <a:lnSpc>
                <a:spcPct val="100000"/>
              </a:lnSpc>
              <a:buNone/>
            </a:pPr>
            <a:r>
              <a:rPr lang="en-US" sz="2800" b="1" dirty="0"/>
              <a:t>Placement Specialists meet once a month </a:t>
            </a:r>
            <a:r>
              <a:rPr lang="en-US" sz="2800" dirty="0"/>
              <a:t>for coffee and discuss business development strategies; partners share information on their programs, job fairs and similar events.</a:t>
            </a:r>
          </a:p>
        </p:txBody>
      </p:sp>
      <p:sp>
        <p:nvSpPr>
          <p:cNvPr id="4" name="Slide Number Placeholder 3"/>
          <p:cNvSpPr>
            <a:spLocks noGrp="1"/>
          </p:cNvSpPr>
          <p:nvPr>
            <p:ph type="sldNum" sz="quarter" idx="12"/>
          </p:nvPr>
        </p:nvSpPr>
        <p:spPr/>
        <p:txBody>
          <a:bodyPr/>
          <a:lstStyle/>
          <a:p>
            <a:fld id="{A7F8E3F6-DE14-48B2-B2BC-6FABA9630FB8}" type="slidenum">
              <a:rPr lang="en-US" smtClean="0"/>
              <a:t>21</a:t>
            </a:fld>
            <a:endParaRPr lang="en-US" dirty="0"/>
          </a:p>
        </p:txBody>
      </p:sp>
    </p:spTree>
    <p:extLst>
      <p:ext uri="{BB962C8B-B14F-4D97-AF65-F5344CB8AC3E}">
        <p14:creationId xmlns:p14="http://schemas.microsoft.com/office/powerpoint/2010/main" val="222926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5470"/>
            <a:ext cx="9601200" cy="1036850"/>
          </a:xfrm>
        </p:spPr>
        <p:txBody>
          <a:bodyPr/>
          <a:lstStyle/>
          <a:p>
            <a:r>
              <a:rPr lang="en-US" dirty="0"/>
              <a:t>Business Services: Coordinating</a:t>
            </a:r>
          </a:p>
        </p:txBody>
      </p:sp>
      <p:sp>
        <p:nvSpPr>
          <p:cNvPr id="3" name="Content Placeholder 2"/>
          <p:cNvSpPr>
            <a:spLocks noGrp="1"/>
          </p:cNvSpPr>
          <p:nvPr>
            <p:ph idx="1"/>
          </p:nvPr>
        </p:nvSpPr>
        <p:spPr/>
        <p:txBody>
          <a:bodyPr>
            <a:noAutofit/>
          </a:bodyPr>
          <a:lstStyle/>
          <a:p>
            <a:pPr marL="0" indent="0">
              <a:lnSpc>
                <a:spcPct val="100000"/>
              </a:lnSpc>
              <a:buNone/>
            </a:pPr>
            <a:r>
              <a:rPr lang="en-US" sz="2800" b="1" dirty="0"/>
              <a:t>Placement Specialists and Business Associates meet every Thursday </a:t>
            </a:r>
            <a:r>
              <a:rPr lang="en-US" sz="2800" dirty="0"/>
              <a:t>at 3:30 P.M. and share the skill needs of their business contacts for the purpose of meeting the business needs and sharing placement opportunities. </a:t>
            </a:r>
          </a:p>
          <a:p>
            <a:pPr marL="0" indent="0">
              <a:lnSpc>
                <a:spcPct val="100000"/>
              </a:lnSpc>
              <a:buNone/>
            </a:pPr>
            <a:r>
              <a:rPr lang="en-US" sz="2800" dirty="0"/>
              <a:t>Vocational Rehabilitation and Title I Adult Services coordinate outreach to Veterans.</a:t>
            </a:r>
          </a:p>
        </p:txBody>
      </p:sp>
      <p:sp>
        <p:nvSpPr>
          <p:cNvPr id="4" name="Slide Number Placeholder 3"/>
          <p:cNvSpPr>
            <a:spLocks noGrp="1"/>
          </p:cNvSpPr>
          <p:nvPr>
            <p:ph type="sldNum" sz="quarter" idx="12"/>
          </p:nvPr>
        </p:nvSpPr>
        <p:spPr/>
        <p:txBody>
          <a:bodyPr/>
          <a:lstStyle/>
          <a:p>
            <a:fld id="{A7F8E3F6-DE14-48B2-B2BC-6FABA9630FB8}" type="slidenum">
              <a:rPr lang="en-US" smtClean="0"/>
              <a:t>22</a:t>
            </a:fld>
            <a:endParaRPr lang="en-US" dirty="0"/>
          </a:p>
        </p:txBody>
      </p:sp>
    </p:spTree>
    <p:extLst>
      <p:ext uri="{BB962C8B-B14F-4D97-AF65-F5344CB8AC3E}">
        <p14:creationId xmlns:p14="http://schemas.microsoft.com/office/powerpoint/2010/main" val="3451221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5470"/>
            <a:ext cx="9601200" cy="1036850"/>
          </a:xfrm>
        </p:spPr>
        <p:txBody>
          <a:bodyPr/>
          <a:lstStyle/>
          <a:p>
            <a:r>
              <a:rPr lang="en-US" dirty="0"/>
              <a:t>Business Services: Collaborating</a:t>
            </a:r>
          </a:p>
        </p:txBody>
      </p:sp>
      <p:sp>
        <p:nvSpPr>
          <p:cNvPr id="3" name="Content Placeholder 2"/>
          <p:cNvSpPr>
            <a:spLocks noGrp="1"/>
          </p:cNvSpPr>
          <p:nvPr>
            <p:ph idx="1"/>
          </p:nvPr>
        </p:nvSpPr>
        <p:spPr/>
        <p:txBody>
          <a:bodyPr>
            <a:normAutofit/>
          </a:bodyPr>
          <a:lstStyle/>
          <a:p>
            <a:pPr marL="0" indent="0">
              <a:lnSpc>
                <a:spcPct val="100000"/>
              </a:lnSpc>
              <a:buNone/>
            </a:pPr>
            <a:r>
              <a:rPr lang="en-US" sz="2800" b="1" dirty="0"/>
              <a:t>Business Service Specialists meet regularly and plan business events together</a:t>
            </a:r>
            <a:r>
              <a:rPr lang="en-US" sz="2800" dirty="0"/>
              <a:t>, such as Job Fairs. They host a business event once a quarter to gain information on the needs of specific business sectors and to provide information or training on topics identified as areas of interest by those business sectors. Partner agencies still approach businesses separately but share information with each other to meet business needs.</a:t>
            </a:r>
          </a:p>
        </p:txBody>
      </p:sp>
      <p:sp>
        <p:nvSpPr>
          <p:cNvPr id="4" name="Slide Number Placeholder 3"/>
          <p:cNvSpPr>
            <a:spLocks noGrp="1"/>
          </p:cNvSpPr>
          <p:nvPr>
            <p:ph type="sldNum" sz="quarter" idx="12"/>
          </p:nvPr>
        </p:nvSpPr>
        <p:spPr/>
        <p:txBody>
          <a:bodyPr/>
          <a:lstStyle/>
          <a:p>
            <a:fld id="{A7F8E3F6-DE14-48B2-B2BC-6FABA9630FB8}" type="slidenum">
              <a:rPr lang="en-US" smtClean="0"/>
              <a:t>23</a:t>
            </a:fld>
            <a:endParaRPr lang="en-US" dirty="0"/>
          </a:p>
        </p:txBody>
      </p:sp>
    </p:spTree>
    <p:extLst>
      <p:ext uri="{BB962C8B-B14F-4D97-AF65-F5344CB8AC3E}">
        <p14:creationId xmlns:p14="http://schemas.microsoft.com/office/powerpoint/2010/main" val="80797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5471"/>
            <a:ext cx="9601200" cy="1036850"/>
          </a:xfrm>
        </p:spPr>
        <p:txBody>
          <a:bodyPr/>
          <a:lstStyle/>
          <a:p>
            <a:r>
              <a:rPr lang="en-US" dirty="0"/>
              <a:t>Business Services: Integrated</a:t>
            </a:r>
          </a:p>
        </p:txBody>
      </p:sp>
      <p:sp>
        <p:nvSpPr>
          <p:cNvPr id="3" name="Content Placeholder 2"/>
          <p:cNvSpPr>
            <a:spLocks noGrp="1"/>
          </p:cNvSpPr>
          <p:nvPr>
            <p:ph idx="1"/>
          </p:nvPr>
        </p:nvSpPr>
        <p:spPr>
          <a:xfrm>
            <a:off x="1295400" y="2260879"/>
            <a:ext cx="9601200" cy="1366576"/>
          </a:xfrm>
        </p:spPr>
        <p:txBody>
          <a:bodyPr>
            <a:normAutofit/>
          </a:bodyPr>
          <a:lstStyle/>
          <a:p>
            <a:pPr marL="0" indent="0">
              <a:buNone/>
            </a:pPr>
            <a:r>
              <a:rPr lang="en-US" sz="2800" dirty="0"/>
              <a:t>Cross-agency Business Services Team is created and sets the strategy for business engagement.</a:t>
            </a:r>
          </a:p>
        </p:txBody>
      </p:sp>
      <p:sp>
        <p:nvSpPr>
          <p:cNvPr id="4" name="Slide Number Placeholder 3"/>
          <p:cNvSpPr>
            <a:spLocks noGrp="1"/>
          </p:cNvSpPr>
          <p:nvPr>
            <p:ph type="sldNum" sz="quarter" idx="12"/>
          </p:nvPr>
        </p:nvSpPr>
        <p:spPr/>
        <p:txBody>
          <a:bodyPr/>
          <a:lstStyle/>
          <a:p>
            <a:fld id="{A7F8E3F6-DE14-48B2-B2BC-6FABA9630FB8}" type="slidenum">
              <a:rPr lang="en-US" smtClean="0"/>
              <a:t>24</a:t>
            </a:fld>
            <a:endParaRPr lang="en-US" dirty="0"/>
          </a:p>
        </p:txBody>
      </p:sp>
    </p:spTree>
    <p:extLst>
      <p:ext uri="{BB962C8B-B14F-4D97-AF65-F5344CB8AC3E}">
        <p14:creationId xmlns:p14="http://schemas.microsoft.com/office/powerpoint/2010/main" val="275213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5470"/>
            <a:ext cx="9601200" cy="1036850"/>
          </a:xfrm>
        </p:spPr>
        <p:txBody>
          <a:bodyPr/>
          <a:lstStyle/>
          <a:p>
            <a:r>
              <a:rPr lang="en-US" dirty="0"/>
              <a:t>Discussion</a:t>
            </a:r>
          </a:p>
        </p:txBody>
      </p:sp>
      <p:sp>
        <p:nvSpPr>
          <p:cNvPr id="3" name="Content Placeholder 2"/>
          <p:cNvSpPr>
            <a:spLocks noGrp="1"/>
          </p:cNvSpPr>
          <p:nvPr>
            <p:ph idx="1"/>
          </p:nvPr>
        </p:nvSpPr>
        <p:spPr>
          <a:xfrm>
            <a:off x="1295400" y="1828800"/>
            <a:ext cx="8692662" cy="2140299"/>
          </a:xfrm>
        </p:spPr>
        <p:txBody>
          <a:bodyPr>
            <a:normAutofit/>
          </a:bodyPr>
          <a:lstStyle/>
          <a:p>
            <a:pPr marL="0" indent="0">
              <a:lnSpc>
                <a:spcPct val="100000"/>
              </a:lnSpc>
              <a:buNone/>
            </a:pPr>
            <a:r>
              <a:rPr lang="en-US" sz="2800" dirty="0"/>
              <a:t>What are activities in which we can engage to increase our service alignment/integration in Business Services?</a:t>
            </a:r>
          </a:p>
        </p:txBody>
      </p:sp>
      <p:sp>
        <p:nvSpPr>
          <p:cNvPr id="4" name="Slide Number Placeholder 3"/>
          <p:cNvSpPr>
            <a:spLocks noGrp="1"/>
          </p:cNvSpPr>
          <p:nvPr>
            <p:ph type="sldNum" sz="quarter" idx="12"/>
          </p:nvPr>
        </p:nvSpPr>
        <p:spPr/>
        <p:txBody>
          <a:bodyPr/>
          <a:lstStyle/>
          <a:p>
            <a:fld id="{A7F8E3F6-DE14-48B2-B2BC-6FABA9630FB8}" type="slidenum">
              <a:rPr lang="en-US" smtClean="0"/>
              <a:t>25</a:t>
            </a:fld>
            <a:endParaRPr lang="en-US" dirty="0"/>
          </a:p>
        </p:txBody>
      </p:sp>
    </p:spTree>
    <p:extLst>
      <p:ext uri="{BB962C8B-B14F-4D97-AF65-F5344CB8AC3E}">
        <p14:creationId xmlns:p14="http://schemas.microsoft.com/office/powerpoint/2010/main" val="168256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7F8E3F6-DE14-48B2-B2BC-6FABA9630FB8}" type="slidenum">
              <a:rPr lang="en-US" smtClean="0"/>
              <a:t>26</a:t>
            </a:fld>
            <a:endParaRPr lang="en-US" dirty="0"/>
          </a:p>
        </p:txBody>
      </p:sp>
      <p:pic>
        <p:nvPicPr>
          <p:cNvPr id="3" name="Picture 2"/>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3770071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7F8E3F6-DE14-48B2-B2BC-6FABA9630FB8}" type="slidenum">
              <a:rPr lang="en-US" smtClean="0"/>
              <a:t>27</a:t>
            </a:fld>
            <a:endParaRPr lang="en-US" dirty="0"/>
          </a:p>
        </p:txBody>
      </p:sp>
      <p:pic>
        <p:nvPicPr>
          <p:cNvPr id="3" name="Picture 2"/>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16311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7F8E3F6-DE14-48B2-B2BC-6FABA9630FB8}" type="slidenum">
              <a:rPr lang="en-US" smtClean="0"/>
              <a:t>28</a:t>
            </a:fld>
            <a:endParaRPr lang="en-US" dirty="0"/>
          </a:p>
        </p:txBody>
      </p:sp>
      <p:pic>
        <p:nvPicPr>
          <p:cNvPr id="3" name="Picture 2"/>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4018800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45569"/>
            <a:ext cx="9601200" cy="1036850"/>
          </a:xfrm>
        </p:spPr>
        <p:txBody>
          <a:bodyPr/>
          <a:lstStyle/>
          <a:p>
            <a:r>
              <a:rPr lang="en-US" dirty="0"/>
              <a:t>Thank You!</a:t>
            </a:r>
          </a:p>
        </p:txBody>
      </p:sp>
      <p:sp>
        <p:nvSpPr>
          <p:cNvPr id="3" name="Content Placeholder 2"/>
          <p:cNvSpPr>
            <a:spLocks noGrp="1"/>
          </p:cNvSpPr>
          <p:nvPr>
            <p:ph idx="1"/>
          </p:nvPr>
        </p:nvSpPr>
        <p:spPr>
          <a:xfrm>
            <a:off x="1295400" y="1999622"/>
            <a:ext cx="5356609" cy="4172578"/>
          </a:xfrm>
        </p:spPr>
        <p:txBody>
          <a:bodyPr>
            <a:noAutofit/>
          </a:bodyPr>
          <a:lstStyle/>
          <a:p>
            <a:pPr marL="0" indent="0">
              <a:lnSpc>
                <a:spcPct val="100000"/>
              </a:lnSpc>
              <a:buNone/>
            </a:pPr>
            <a:r>
              <a:rPr lang="en-US" b="1" dirty="0"/>
              <a:t>Lou Adams</a:t>
            </a:r>
            <a:br>
              <a:rPr lang="en-US" sz="2000" dirty="0"/>
            </a:br>
            <a:r>
              <a:rPr lang="en-US" sz="2000" dirty="0"/>
              <a:t>Training and Technical Assistance Manager</a:t>
            </a:r>
            <a:br>
              <a:rPr lang="en-US" sz="2000" dirty="0"/>
            </a:br>
            <a:r>
              <a:rPr lang="en-US" sz="2000" dirty="0"/>
              <a:t>WINTAC NDI Team</a:t>
            </a:r>
          </a:p>
          <a:p>
            <a:pPr marL="0" indent="0">
              <a:lnSpc>
                <a:spcPct val="100000"/>
              </a:lnSpc>
              <a:buNone/>
            </a:pPr>
            <a:r>
              <a:rPr lang="en-US" sz="2000" dirty="0">
                <a:hlinkClick r:id="rId3"/>
              </a:rPr>
              <a:t>Lou.adams@wintac.org</a:t>
            </a:r>
            <a:endParaRPr lang="en-US" sz="2000" dirty="0"/>
          </a:p>
          <a:p>
            <a:pPr marL="0" indent="0">
              <a:lnSpc>
                <a:spcPct val="100000"/>
              </a:lnSpc>
              <a:buNone/>
            </a:pPr>
            <a:r>
              <a:rPr lang="en-US" b="1" dirty="0"/>
              <a:t>Doug Keast</a:t>
            </a:r>
            <a:br>
              <a:rPr lang="en-US" sz="2000" b="1" dirty="0"/>
            </a:br>
            <a:r>
              <a:rPr lang="en-US" sz="2000" dirty="0"/>
              <a:t>Project Director</a:t>
            </a:r>
            <a:br>
              <a:rPr lang="en-US" sz="2000" dirty="0"/>
            </a:br>
            <a:r>
              <a:rPr lang="en-US" sz="2000" dirty="0"/>
              <a:t>WINTAC NDI Team</a:t>
            </a:r>
          </a:p>
          <a:p>
            <a:pPr marL="0" indent="0">
              <a:lnSpc>
                <a:spcPct val="100000"/>
              </a:lnSpc>
              <a:buNone/>
            </a:pPr>
            <a:r>
              <a:rPr lang="en-US" sz="2000" u="sng" dirty="0">
                <a:hlinkClick r:id="rId4"/>
              </a:rPr>
              <a:t>doug.keast@wintac.org</a:t>
            </a:r>
            <a:endParaRPr lang="en-US" sz="2000" dirty="0"/>
          </a:p>
        </p:txBody>
      </p:sp>
      <p:sp>
        <p:nvSpPr>
          <p:cNvPr id="4" name="Slide Number Placeholder 3"/>
          <p:cNvSpPr>
            <a:spLocks noGrp="1"/>
          </p:cNvSpPr>
          <p:nvPr>
            <p:ph type="sldNum" sz="quarter" idx="12"/>
          </p:nvPr>
        </p:nvSpPr>
        <p:spPr/>
        <p:txBody>
          <a:bodyPr/>
          <a:lstStyle/>
          <a:p>
            <a:fld id="{A7F8E3F6-DE14-48B2-B2BC-6FABA9630FB8}" type="slidenum">
              <a:rPr lang="en-US" smtClean="0"/>
              <a:t>29</a:t>
            </a:fld>
            <a:endParaRPr lang="en-US" dirty="0"/>
          </a:p>
        </p:txBody>
      </p:sp>
    </p:spTree>
    <p:extLst>
      <p:ext uri="{BB962C8B-B14F-4D97-AF65-F5344CB8AC3E}">
        <p14:creationId xmlns:p14="http://schemas.microsoft.com/office/powerpoint/2010/main" val="126533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82880"/>
            <a:ext cx="9957674" cy="1101048"/>
          </a:xfrm>
        </p:spPr>
        <p:txBody>
          <a:bodyPr>
            <a:normAutofit/>
          </a:bodyPr>
          <a:lstStyle/>
          <a:p>
            <a:pPr lvl="0"/>
            <a:r>
              <a:rPr lang="en-US" dirty="0">
                <a:cs typeface="Arial" panose="020B0604020202020204" pitchFamily="34" charset="0"/>
              </a:rPr>
              <a:t>Learning Objectives</a:t>
            </a:r>
            <a:endParaRPr lang="en-US" b="1" dirty="0">
              <a:cs typeface="Arial" panose="020B0604020202020204" pitchFamily="34" charset="0"/>
            </a:endParaRPr>
          </a:p>
        </p:txBody>
      </p:sp>
      <p:sp>
        <p:nvSpPr>
          <p:cNvPr id="3" name="Content Placeholder 2"/>
          <p:cNvSpPr>
            <a:spLocks noGrp="1"/>
          </p:cNvSpPr>
          <p:nvPr>
            <p:ph idx="1"/>
          </p:nvPr>
        </p:nvSpPr>
        <p:spPr>
          <a:xfrm>
            <a:off x="1097282" y="1806766"/>
            <a:ext cx="8478798" cy="4045394"/>
          </a:xfrm>
        </p:spPr>
        <p:txBody>
          <a:bodyPr>
            <a:noAutofit/>
          </a:bodyPr>
          <a:lstStyle/>
          <a:p>
            <a:pPr lvl="0">
              <a:buFont typeface="Arial" panose="020B0604020202020204" pitchFamily="34" charset="0"/>
              <a:buChar char="•"/>
            </a:pPr>
            <a:r>
              <a:rPr lang="en-US" sz="2800" dirty="0"/>
              <a:t>WIOA vision for customer service</a:t>
            </a:r>
          </a:p>
          <a:p>
            <a:pPr lvl="0">
              <a:buFont typeface="Arial" panose="020B0604020202020204" pitchFamily="34" charset="0"/>
              <a:buChar char="•"/>
            </a:pPr>
            <a:r>
              <a:rPr lang="en-US" sz="2800" dirty="0"/>
              <a:t>Leadership contributions of the VR agency as a core partner</a:t>
            </a:r>
          </a:p>
          <a:p>
            <a:pPr lvl="0">
              <a:buFont typeface="Arial" panose="020B0604020202020204" pitchFamily="34" charset="0"/>
              <a:buChar char="•"/>
            </a:pPr>
            <a:r>
              <a:rPr lang="en-US" sz="2800" dirty="0"/>
              <a:t>Experiences in other states in meeting the needs of business sectors collaboratively</a:t>
            </a:r>
          </a:p>
          <a:p>
            <a:pPr lvl="0">
              <a:lnSpc>
                <a:spcPct val="100000"/>
              </a:lnSpc>
              <a:buFont typeface="Arial" panose="020B0604020202020204" pitchFamily="34" charset="0"/>
              <a:buChar char="•"/>
            </a:pPr>
            <a:r>
              <a:rPr lang="en-US" sz="2800" dirty="0"/>
              <a:t>Activity that will support stronger business service integration in Delaware</a:t>
            </a:r>
          </a:p>
        </p:txBody>
      </p:sp>
      <p:sp>
        <p:nvSpPr>
          <p:cNvPr id="4" name="Slide Number Placeholder 3"/>
          <p:cNvSpPr>
            <a:spLocks noGrp="1"/>
          </p:cNvSpPr>
          <p:nvPr>
            <p:ph type="sldNum" sz="quarter" idx="12"/>
          </p:nvPr>
        </p:nvSpPr>
        <p:spPr>
          <a:xfrm>
            <a:off x="9939528" y="6374998"/>
            <a:ext cx="1371600" cy="274320"/>
          </a:xfrm>
        </p:spPr>
        <p:txBody>
          <a:bodyPr/>
          <a:lstStyle/>
          <a:p>
            <a:fld id="{145210D8-0743-4FB4-A1EF-4C2CDDD7CC01}" type="slidenum">
              <a:rPr lang="en-US"/>
              <a:pPr/>
              <a:t>3</a:t>
            </a:fld>
            <a:endParaRPr lang="en-US" dirty="0"/>
          </a:p>
        </p:txBody>
      </p:sp>
    </p:spTree>
    <p:extLst>
      <p:ext uri="{BB962C8B-B14F-4D97-AF65-F5344CB8AC3E}">
        <p14:creationId xmlns:p14="http://schemas.microsoft.com/office/powerpoint/2010/main" val="3062496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7375"/>
            <a:ext cx="10058400" cy="1450757"/>
          </a:xfrm>
        </p:spPr>
        <p:txBody>
          <a:bodyPr>
            <a:normAutofit/>
          </a:bodyPr>
          <a:lstStyle/>
          <a:p>
            <a:r>
              <a:rPr lang="en-US" sz="4800" dirty="0">
                <a:latin typeface="Old English Text MT" panose="03040902040508030806" pitchFamily="66" charset="0"/>
                <a:cs typeface="Arial" panose="020B0604020202020204" pitchFamily="34" charset="0"/>
              </a:rPr>
              <a:t>An Act</a:t>
            </a:r>
          </a:p>
        </p:txBody>
      </p:sp>
      <p:sp>
        <p:nvSpPr>
          <p:cNvPr id="3" name="Content Placeholder 2"/>
          <p:cNvSpPr>
            <a:spLocks noGrp="1"/>
          </p:cNvSpPr>
          <p:nvPr>
            <p:ph idx="1"/>
          </p:nvPr>
        </p:nvSpPr>
        <p:spPr/>
        <p:txBody>
          <a:bodyPr>
            <a:noAutofit/>
          </a:bodyPr>
          <a:lstStyle/>
          <a:p>
            <a:pPr marL="0" indent="0">
              <a:lnSpc>
                <a:spcPct val="100000"/>
              </a:lnSpc>
              <a:buNone/>
            </a:pPr>
            <a:r>
              <a:rPr lang="en-US" sz="2800" i="1" dirty="0"/>
              <a:t>“To amend the Workforce Investment Act of 1998 to strengthen the United States workforce development system through innovation in, and </a:t>
            </a:r>
            <a:r>
              <a:rPr lang="en-US" sz="2800" b="1" i="1" dirty="0"/>
              <a:t>alignment </a:t>
            </a:r>
            <a:r>
              <a:rPr lang="en-US" sz="2800" i="1" dirty="0"/>
              <a:t>and improvement of, employment, training and education programs in the United States, and to promote individual and national economic growth, and for other purposes.”</a:t>
            </a:r>
          </a:p>
        </p:txBody>
      </p:sp>
      <p:sp>
        <p:nvSpPr>
          <p:cNvPr id="4" name="Slide Number Placeholder 3"/>
          <p:cNvSpPr>
            <a:spLocks noGrp="1"/>
          </p:cNvSpPr>
          <p:nvPr>
            <p:ph type="sldNum" sz="quarter" idx="12"/>
          </p:nvPr>
        </p:nvSpPr>
        <p:spPr/>
        <p:txBody>
          <a:bodyPr/>
          <a:lstStyle/>
          <a:p>
            <a:fld id="{A7F8E3F6-DE14-48B2-B2BC-6FABA9630FB8}" type="slidenum">
              <a:rPr lang="en-US" smtClean="0"/>
              <a:t>4</a:t>
            </a:fld>
            <a:endParaRPr lang="en-US" dirty="0"/>
          </a:p>
        </p:txBody>
      </p:sp>
    </p:spTree>
    <p:extLst>
      <p:ext uri="{BB962C8B-B14F-4D97-AF65-F5344CB8AC3E}">
        <p14:creationId xmlns:p14="http://schemas.microsoft.com/office/powerpoint/2010/main" val="73738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514" y="0"/>
            <a:ext cx="9241246" cy="1347498"/>
          </a:xfrm>
        </p:spPr>
        <p:txBody>
          <a:bodyPr/>
          <a:lstStyle/>
          <a:p>
            <a:r>
              <a:rPr lang="en-US" dirty="0"/>
              <a:t>Common Vision</a:t>
            </a:r>
          </a:p>
        </p:txBody>
      </p:sp>
      <p:sp>
        <p:nvSpPr>
          <p:cNvPr id="3" name="Content Placeholder 2"/>
          <p:cNvSpPr>
            <a:spLocks noGrp="1"/>
          </p:cNvSpPr>
          <p:nvPr>
            <p:ph idx="1"/>
          </p:nvPr>
        </p:nvSpPr>
        <p:spPr>
          <a:xfrm>
            <a:off x="1411514" y="1845734"/>
            <a:ext cx="9744165" cy="545774"/>
          </a:xfrm>
        </p:spPr>
        <p:txBody>
          <a:bodyPr>
            <a:normAutofit/>
          </a:bodyPr>
          <a:lstStyle/>
          <a:p>
            <a:pPr marL="0" indent="0">
              <a:buNone/>
            </a:pPr>
            <a:r>
              <a:rPr lang="en-US" sz="2400" dirty="0"/>
              <a:t>Three agencies published the </a:t>
            </a:r>
            <a:r>
              <a:rPr lang="en-US" sz="2400" b="1" dirty="0"/>
              <a:t>same vision </a:t>
            </a:r>
            <a:r>
              <a:rPr lang="en-US" sz="2400" dirty="0"/>
              <a:t>at the </a:t>
            </a:r>
            <a:r>
              <a:rPr lang="en-US" sz="2400" b="1" dirty="0"/>
              <a:t>same time</a:t>
            </a:r>
            <a:r>
              <a:rPr lang="en-US" sz="2400" dirty="0"/>
              <a:t>:</a:t>
            </a:r>
          </a:p>
        </p:txBody>
      </p:sp>
      <p:graphicFrame>
        <p:nvGraphicFramePr>
          <p:cNvPr id="4" name="Table 3" descr="This table shows how RSA, DOL, and OCTAE published the same vision at the same time." title="Common vision"/>
          <p:cNvGraphicFramePr>
            <a:graphicFrameLocks noGrp="1"/>
          </p:cNvGraphicFramePr>
          <p:nvPr>
            <p:extLst>
              <p:ext uri="{D42A27DB-BD31-4B8C-83A1-F6EECF244321}">
                <p14:modId xmlns:p14="http://schemas.microsoft.com/office/powerpoint/2010/main" val="1001398426"/>
              </p:ext>
            </p:extLst>
          </p:nvPr>
        </p:nvGraphicFramePr>
        <p:xfrm>
          <a:off x="1411513" y="2619829"/>
          <a:ext cx="8374512" cy="2905482"/>
        </p:xfrm>
        <a:graphic>
          <a:graphicData uri="http://schemas.openxmlformats.org/drawingml/2006/table">
            <a:tbl>
              <a:tblPr firstRow="1" bandRow="1">
                <a:tableStyleId>{5C22544A-7EE6-4342-B048-85BDC9FD1C3A}</a:tableStyleId>
              </a:tblPr>
              <a:tblGrid>
                <a:gridCol w="4187256">
                  <a:extLst>
                    <a:ext uri="{9D8B030D-6E8A-4147-A177-3AD203B41FA5}">
                      <a16:colId xmlns:a16="http://schemas.microsoft.com/office/drawing/2014/main" val="1633764801"/>
                    </a:ext>
                  </a:extLst>
                </a:gridCol>
                <a:gridCol w="4187256">
                  <a:extLst>
                    <a:ext uri="{9D8B030D-6E8A-4147-A177-3AD203B41FA5}">
                      <a16:colId xmlns:a16="http://schemas.microsoft.com/office/drawing/2014/main" val="2066952703"/>
                    </a:ext>
                  </a:extLst>
                </a:gridCol>
              </a:tblGrid>
              <a:tr h="532915">
                <a:tc>
                  <a:txBody>
                    <a:bodyPr/>
                    <a:lstStyle/>
                    <a:p>
                      <a:pPr algn="ctr"/>
                      <a:r>
                        <a:rPr lang="en-US" dirty="0">
                          <a:latin typeface="Arial" panose="020B0604020202020204" pitchFamily="34" charset="0"/>
                          <a:cs typeface="Arial" panose="020B0604020202020204" pitchFamily="34" charset="0"/>
                        </a:rPr>
                        <a:t>Agency</a:t>
                      </a:r>
                    </a:p>
                  </a:txBody>
                  <a:tcPr anchor="ctr"/>
                </a:tc>
                <a:tc>
                  <a:txBody>
                    <a:bodyPr/>
                    <a:lstStyle/>
                    <a:p>
                      <a:pPr algn="ctr"/>
                      <a:r>
                        <a:rPr lang="en-US" sz="1800" b="1" kern="1200" dirty="0">
                          <a:solidFill>
                            <a:schemeClr val="lt1"/>
                          </a:solidFill>
                          <a:latin typeface="Arial" panose="020B0604020202020204" pitchFamily="34" charset="0"/>
                          <a:ea typeface="+mn-ea"/>
                          <a:cs typeface="Arial" panose="020B0604020202020204" pitchFamily="34" charset="0"/>
                        </a:rPr>
                        <a:t>Publication</a:t>
                      </a:r>
                    </a:p>
                  </a:txBody>
                  <a:tcPr anchor="ctr"/>
                </a:tc>
                <a:extLst>
                  <a:ext uri="{0D108BD9-81ED-4DB2-BD59-A6C34878D82A}">
                    <a16:rowId xmlns:a16="http://schemas.microsoft.com/office/drawing/2014/main" val="3518789328"/>
                  </a:ext>
                </a:extLst>
              </a:tr>
              <a:tr h="919826">
                <a:tc>
                  <a:txBody>
                    <a:bodyPr/>
                    <a:lstStyle/>
                    <a:p>
                      <a:pPr algn="ctr"/>
                      <a:r>
                        <a:rPr lang="en-US" dirty="0">
                          <a:latin typeface="Arial" panose="020B0604020202020204" pitchFamily="34" charset="0"/>
                          <a:cs typeface="Arial" panose="020B0604020202020204" pitchFamily="34" charset="0"/>
                        </a:rPr>
                        <a:t>Rehabilitation Services Administration (RSA)</a:t>
                      </a:r>
                    </a:p>
                  </a:txBody>
                  <a:tcPr anchor="ctr"/>
                </a:tc>
                <a:tc>
                  <a:txBody>
                    <a:bodyPr/>
                    <a:lstStyle/>
                    <a:p>
                      <a:pPr algn="ctr"/>
                      <a:r>
                        <a:rPr lang="en-US" dirty="0">
                          <a:latin typeface="Arial" panose="020B0604020202020204" pitchFamily="34" charset="0"/>
                          <a:cs typeface="Arial" panose="020B0604020202020204" pitchFamily="34" charset="0"/>
                        </a:rPr>
                        <a:t>TAC-15-01</a:t>
                      </a:r>
                    </a:p>
                  </a:txBody>
                  <a:tcPr anchor="ctr"/>
                </a:tc>
                <a:extLst>
                  <a:ext uri="{0D108BD9-81ED-4DB2-BD59-A6C34878D82A}">
                    <a16:rowId xmlns:a16="http://schemas.microsoft.com/office/drawing/2014/main" val="1350103891"/>
                  </a:ext>
                </a:extLst>
              </a:tr>
              <a:tr h="532915">
                <a:tc>
                  <a:txBody>
                    <a:bodyPr/>
                    <a:lstStyle/>
                    <a:p>
                      <a:pPr algn="ctr"/>
                      <a:r>
                        <a:rPr lang="en-US" dirty="0">
                          <a:latin typeface="Arial" panose="020B0604020202020204" pitchFamily="34" charset="0"/>
                          <a:cs typeface="Arial" panose="020B0604020202020204" pitchFamily="34" charset="0"/>
                        </a:rPr>
                        <a:t>Department of Labor</a:t>
                      </a:r>
                      <a:r>
                        <a:rPr lang="en-US" baseline="0" dirty="0">
                          <a:latin typeface="Arial" panose="020B0604020202020204" pitchFamily="34" charset="0"/>
                          <a:cs typeface="Arial" panose="020B0604020202020204" pitchFamily="34" charset="0"/>
                        </a:rPr>
                        <a:t> (DOL)</a:t>
                      </a:r>
                      <a:endParaRPr lang="en-US" dirty="0">
                        <a:latin typeface="Arial" panose="020B0604020202020204" pitchFamily="34" charset="0"/>
                        <a:cs typeface="Arial" panose="020B0604020202020204" pitchFamily="34" charset="0"/>
                      </a:endParaRPr>
                    </a:p>
                  </a:txBody>
                  <a:tcPr anchor="ctr"/>
                </a:tc>
                <a:tc>
                  <a:txBody>
                    <a:bodyPr/>
                    <a:lstStyle/>
                    <a:p>
                      <a:pPr algn="ctr"/>
                      <a:r>
                        <a:rPr lang="en-US" dirty="0">
                          <a:latin typeface="Arial" panose="020B0604020202020204" pitchFamily="34" charset="0"/>
                          <a:cs typeface="Arial" panose="020B0604020202020204" pitchFamily="34" charset="0"/>
                        </a:rPr>
                        <a:t>TEGL 04-15</a:t>
                      </a:r>
                    </a:p>
                  </a:txBody>
                  <a:tcPr anchor="ctr"/>
                </a:tc>
                <a:extLst>
                  <a:ext uri="{0D108BD9-81ED-4DB2-BD59-A6C34878D82A}">
                    <a16:rowId xmlns:a16="http://schemas.microsoft.com/office/drawing/2014/main" val="546193521"/>
                  </a:ext>
                </a:extLst>
              </a:tr>
              <a:tr h="919826">
                <a:tc>
                  <a:txBody>
                    <a:bodyPr/>
                    <a:lstStyle/>
                    <a:p>
                      <a:pPr algn="ctr"/>
                      <a:r>
                        <a:rPr lang="en-US" dirty="0">
                          <a:latin typeface="Arial" panose="020B0604020202020204" pitchFamily="34" charset="0"/>
                          <a:cs typeface="Arial" panose="020B0604020202020204" pitchFamily="34" charset="0"/>
                        </a:rPr>
                        <a:t>Office of Career, Technical, and Adult Education (OCTAE)</a:t>
                      </a:r>
                    </a:p>
                  </a:txBody>
                  <a:tcPr anchor="ctr"/>
                </a:tc>
                <a:tc>
                  <a:txBody>
                    <a:bodyPr/>
                    <a:lstStyle/>
                    <a:p>
                      <a:pPr algn="ctr"/>
                      <a:r>
                        <a:rPr lang="en-US" dirty="0">
                          <a:latin typeface="Arial" panose="020B0604020202020204" pitchFamily="34" charset="0"/>
                          <a:cs typeface="Arial" panose="020B0604020202020204" pitchFamily="34" charset="0"/>
                        </a:rPr>
                        <a:t>OCTAE 15-3</a:t>
                      </a:r>
                    </a:p>
                  </a:txBody>
                  <a:tcPr anchor="ctr"/>
                </a:tc>
                <a:extLst>
                  <a:ext uri="{0D108BD9-81ED-4DB2-BD59-A6C34878D82A}">
                    <a16:rowId xmlns:a16="http://schemas.microsoft.com/office/drawing/2014/main" val="160676568"/>
                  </a:ext>
                </a:extLst>
              </a:tr>
            </a:tbl>
          </a:graphicData>
        </a:graphic>
      </p:graphicFrame>
      <p:sp>
        <p:nvSpPr>
          <p:cNvPr id="5" name="Slide Number Placeholder 4"/>
          <p:cNvSpPr>
            <a:spLocks noGrp="1"/>
          </p:cNvSpPr>
          <p:nvPr>
            <p:ph type="sldNum" sz="quarter" idx="12"/>
          </p:nvPr>
        </p:nvSpPr>
        <p:spPr/>
        <p:txBody>
          <a:bodyPr/>
          <a:lstStyle/>
          <a:p>
            <a:fld id="{A7F8E3F6-DE14-48B2-B2BC-6FABA9630FB8}" type="slidenum">
              <a:rPr lang="en-US" smtClean="0"/>
              <a:t>5</a:t>
            </a:fld>
            <a:endParaRPr lang="en-US" dirty="0"/>
          </a:p>
        </p:txBody>
      </p:sp>
    </p:spTree>
    <p:extLst>
      <p:ext uri="{BB962C8B-B14F-4D97-AF65-F5344CB8AC3E}">
        <p14:creationId xmlns:p14="http://schemas.microsoft.com/office/powerpoint/2010/main" val="360110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Characteristics of a</a:t>
            </a:r>
            <a:br>
              <a:rPr lang="en-US" dirty="0"/>
            </a:br>
            <a:r>
              <a:rPr lang="en-US" dirty="0"/>
              <a:t>High Quality One-Stop Center</a:t>
            </a:r>
          </a:p>
        </p:txBody>
      </p:sp>
      <p:sp>
        <p:nvSpPr>
          <p:cNvPr id="3" name="Content Placeholder 2"/>
          <p:cNvSpPr>
            <a:spLocks noGrp="1"/>
          </p:cNvSpPr>
          <p:nvPr>
            <p:ph idx="1"/>
          </p:nvPr>
        </p:nvSpPr>
        <p:spPr>
          <a:xfrm>
            <a:off x="1239520" y="1845734"/>
            <a:ext cx="9916160" cy="2796604"/>
          </a:xfrm>
        </p:spPr>
        <p:txBody>
          <a:bodyPr>
            <a:noAutofit/>
          </a:bodyPr>
          <a:lstStyle/>
          <a:p>
            <a:pPr marL="0" indent="0">
              <a:lnSpc>
                <a:spcPct val="100000"/>
              </a:lnSpc>
              <a:buNone/>
            </a:pPr>
            <a:r>
              <a:rPr lang="en-US" sz="2200" b="1" dirty="0"/>
              <a:t>Improve the skills of job seeker and worker customers</a:t>
            </a:r>
            <a:r>
              <a:rPr lang="en-US" sz="2200" dirty="0"/>
              <a:t>.</a:t>
            </a:r>
            <a:br>
              <a:rPr lang="en-US" sz="2200" dirty="0"/>
            </a:br>
            <a:r>
              <a:rPr lang="en-US" sz="2200" dirty="0"/>
              <a:t>One-Stop Centers offer access to education and training leading to</a:t>
            </a:r>
            <a:br>
              <a:rPr lang="en-US" sz="2200" dirty="0"/>
            </a:br>
            <a:r>
              <a:rPr lang="en-US" sz="2200" dirty="0"/>
              <a:t>industry-recognized credentials through the use of career pathways, apprenticeships and other strategies that enable customers, including those with disabilities, to compete successfully in today’s global economy. The Centers provide businesses with access to the quantity and quality of talent they need, and support upskill/backfill strategies that expand job opportunities in the community.</a:t>
            </a:r>
            <a:br>
              <a:rPr lang="en-US" sz="2200" dirty="0"/>
            </a:br>
            <a:endParaRPr lang="en-US" sz="2200" dirty="0"/>
          </a:p>
          <a:p>
            <a:pPr lvl="1"/>
            <a:r>
              <a:rPr lang="en-US" sz="1600" b="1" dirty="0"/>
              <a:t>TAC-15-01  RSA, pages 5 and 6</a:t>
            </a:r>
          </a:p>
          <a:p>
            <a:pPr lvl="1"/>
            <a:r>
              <a:rPr lang="en-US" sz="1600" b="1" dirty="0"/>
              <a:t>TEGL 04-15  DOL, page 5</a:t>
            </a:r>
          </a:p>
          <a:p>
            <a:pPr lvl="1"/>
            <a:r>
              <a:rPr lang="en-US" sz="1600" b="1" dirty="0"/>
              <a:t>OCTAE 15-3  DOE, page 5</a:t>
            </a:r>
          </a:p>
        </p:txBody>
      </p:sp>
      <p:sp>
        <p:nvSpPr>
          <p:cNvPr id="4" name="Slide Number Placeholder 3"/>
          <p:cNvSpPr>
            <a:spLocks noGrp="1"/>
          </p:cNvSpPr>
          <p:nvPr>
            <p:ph type="sldNum" sz="quarter" idx="12"/>
          </p:nvPr>
        </p:nvSpPr>
        <p:spPr/>
        <p:txBody>
          <a:bodyPr/>
          <a:lstStyle/>
          <a:p>
            <a:fld id="{A7F8E3F6-DE14-48B2-B2BC-6FABA9630FB8}" type="slidenum">
              <a:rPr lang="en-US" smtClean="0"/>
              <a:t>6</a:t>
            </a:fld>
            <a:endParaRPr lang="en-US" dirty="0"/>
          </a:p>
        </p:txBody>
      </p:sp>
    </p:spTree>
    <p:extLst>
      <p:ext uri="{BB962C8B-B14F-4D97-AF65-F5344CB8AC3E}">
        <p14:creationId xmlns:p14="http://schemas.microsoft.com/office/powerpoint/2010/main" val="4032382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Business Services</a:t>
            </a:r>
          </a:p>
        </p:txBody>
      </p:sp>
      <p:sp>
        <p:nvSpPr>
          <p:cNvPr id="3" name="Content Placeholder 2"/>
          <p:cNvSpPr>
            <a:spLocks noGrp="1"/>
          </p:cNvSpPr>
          <p:nvPr>
            <p:ph idx="1"/>
          </p:nvPr>
        </p:nvSpPr>
        <p:spPr>
          <a:xfrm>
            <a:off x="1366576" y="1777285"/>
            <a:ext cx="9789104" cy="4091809"/>
          </a:xfrm>
        </p:spPr>
        <p:txBody>
          <a:bodyPr>
            <a:noAutofit/>
          </a:bodyPr>
          <a:lstStyle/>
          <a:p>
            <a:pPr marL="0" indent="0">
              <a:lnSpc>
                <a:spcPct val="100000"/>
              </a:lnSpc>
              <a:buNone/>
            </a:pPr>
            <a:r>
              <a:rPr lang="en-US" dirty="0"/>
              <a:t>To Support area employers and industry sectors most effectively, American Job Center staff, including designated partner program staff, must … </a:t>
            </a:r>
            <a:endParaRPr lang="en-US" sz="2800" dirty="0"/>
          </a:p>
          <a:p>
            <a:pPr marL="0" indent="0">
              <a:lnSpc>
                <a:spcPct val="100000"/>
              </a:lnSpc>
              <a:buNone/>
            </a:pPr>
            <a:r>
              <a:rPr lang="en-US" sz="2800" dirty="0"/>
              <a:t>… incorporate an integrated and aligned business services strategy among American Job Center Partners to present a </a:t>
            </a:r>
            <a:r>
              <a:rPr lang="en-US" sz="2800" b="1" dirty="0"/>
              <a:t>unified voice </a:t>
            </a:r>
            <a:r>
              <a:rPr lang="en-US" sz="2800" dirty="0"/>
              <a:t>for the American Job Centers in communications with employers.</a:t>
            </a:r>
            <a:br>
              <a:rPr lang="en-US" sz="2800" dirty="0"/>
            </a:br>
            <a:endParaRPr lang="en-US" sz="2800" i="1" dirty="0"/>
          </a:p>
          <a:p>
            <a:pPr lvl="1">
              <a:lnSpc>
                <a:spcPct val="100000"/>
              </a:lnSpc>
            </a:pPr>
            <a:r>
              <a:rPr lang="en-US" sz="1700" b="1" dirty="0"/>
              <a:t>RSA TAC 17-02  (p. 15 &amp; 16)</a:t>
            </a:r>
          </a:p>
          <a:p>
            <a:pPr lvl="1">
              <a:lnSpc>
                <a:spcPct val="100000"/>
              </a:lnSpc>
            </a:pPr>
            <a:r>
              <a:rPr lang="en-US" sz="1700" b="1" dirty="0"/>
              <a:t>OCTAE Program Memorandum 17-4  (p. 15 &amp; 16)</a:t>
            </a:r>
          </a:p>
          <a:p>
            <a:pPr lvl="1">
              <a:lnSpc>
                <a:spcPct val="100000"/>
              </a:lnSpc>
            </a:pPr>
            <a:r>
              <a:rPr lang="en-US" sz="1700" b="1" dirty="0"/>
              <a:t>DOL TEGL 16-16  (p. 17)</a:t>
            </a:r>
          </a:p>
        </p:txBody>
      </p:sp>
      <p:sp>
        <p:nvSpPr>
          <p:cNvPr id="4" name="Slide Number Placeholder 3"/>
          <p:cNvSpPr>
            <a:spLocks noGrp="1"/>
          </p:cNvSpPr>
          <p:nvPr>
            <p:ph type="sldNum" sz="quarter" idx="12"/>
          </p:nvPr>
        </p:nvSpPr>
        <p:spPr/>
        <p:txBody>
          <a:bodyPr/>
          <a:lstStyle/>
          <a:p>
            <a:fld id="{A7F8E3F6-DE14-48B2-B2BC-6FABA9630FB8}" type="slidenum">
              <a:rPr lang="en-US" smtClean="0"/>
              <a:t>7</a:t>
            </a:fld>
            <a:endParaRPr lang="en-US" dirty="0"/>
          </a:p>
        </p:txBody>
      </p:sp>
    </p:spTree>
    <p:extLst>
      <p:ext uri="{BB962C8B-B14F-4D97-AF65-F5344CB8AC3E}">
        <p14:creationId xmlns:p14="http://schemas.microsoft.com/office/powerpoint/2010/main" val="171643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634" y="295326"/>
            <a:ext cx="9812966" cy="1036850"/>
          </a:xfrm>
        </p:spPr>
        <p:txBody>
          <a:bodyPr/>
          <a:lstStyle/>
          <a:p>
            <a:r>
              <a:rPr lang="en-US" dirty="0"/>
              <a:t>Guidance Shift:</a:t>
            </a:r>
            <a:br>
              <a:rPr lang="en-US" dirty="0"/>
            </a:br>
            <a:r>
              <a:rPr lang="en-US" dirty="0"/>
              <a:t>Considering Customer Service</a:t>
            </a:r>
          </a:p>
        </p:txBody>
      </p:sp>
      <p:sp>
        <p:nvSpPr>
          <p:cNvPr id="3" name="Content Placeholder 2"/>
          <p:cNvSpPr>
            <a:spLocks noGrp="1"/>
          </p:cNvSpPr>
          <p:nvPr>
            <p:ph idx="1"/>
          </p:nvPr>
        </p:nvSpPr>
        <p:spPr>
          <a:xfrm>
            <a:off x="1083634" y="2281917"/>
            <a:ext cx="10024732" cy="3103149"/>
          </a:xfrm>
        </p:spPr>
        <p:txBody>
          <a:bodyPr/>
          <a:lstStyle/>
          <a:p>
            <a:pPr marL="0" lvl="0" indent="0">
              <a:lnSpc>
                <a:spcPct val="100000"/>
              </a:lnSpc>
              <a:buNone/>
            </a:pPr>
            <a:r>
              <a:rPr lang="en-US" sz="2800" dirty="0"/>
              <a:t>Changes within guidance to reflect customer service interests:</a:t>
            </a:r>
          </a:p>
          <a:p>
            <a:pPr lvl="1">
              <a:lnSpc>
                <a:spcPct val="100000"/>
              </a:lnSpc>
            </a:pPr>
            <a:r>
              <a:rPr lang="en-US" sz="2400" dirty="0"/>
              <a:t>Career Pathways</a:t>
            </a:r>
          </a:p>
          <a:p>
            <a:pPr lvl="1">
              <a:lnSpc>
                <a:spcPct val="100000"/>
              </a:lnSpc>
            </a:pPr>
            <a:r>
              <a:rPr lang="en-US" sz="2400" dirty="0"/>
              <a:t>Common Performance Measures</a:t>
            </a:r>
          </a:p>
          <a:p>
            <a:pPr lvl="1">
              <a:lnSpc>
                <a:spcPct val="100000"/>
              </a:lnSpc>
            </a:pPr>
            <a:r>
              <a:rPr lang="en-US" sz="2400" dirty="0"/>
              <a:t>Branding</a:t>
            </a:r>
          </a:p>
          <a:p>
            <a:pPr lvl="1">
              <a:lnSpc>
                <a:spcPct val="100000"/>
              </a:lnSpc>
            </a:pPr>
            <a:r>
              <a:rPr lang="en-US" sz="2400" dirty="0"/>
              <a:t>Integrated Services</a:t>
            </a:r>
          </a:p>
        </p:txBody>
      </p:sp>
      <p:sp>
        <p:nvSpPr>
          <p:cNvPr id="4" name="Slide Number Placeholder 3"/>
          <p:cNvSpPr>
            <a:spLocks noGrp="1"/>
          </p:cNvSpPr>
          <p:nvPr>
            <p:ph type="sldNum" sz="quarter" idx="12"/>
          </p:nvPr>
        </p:nvSpPr>
        <p:spPr/>
        <p:txBody>
          <a:bodyPr/>
          <a:lstStyle/>
          <a:p>
            <a:fld id="{A7F8E3F6-DE14-48B2-B2BC-6FABA9630FB8}" type="slidenum">
              <a:rPr lang="en-US" smtClean="0"/>
              <a:t>8</a:t>
            </a:fld>
            <a:endParaRPr lang="en-US" dirty="0"/>
          </a:p>
        </p:txBody>
      </p:sp>
    </p:spTree>
    <p:extLst>
      <p:ext uri="{BB962C8B-B14F-4D97-AF65-F5344CB8AC3E}">
        <p14:creationId xmlns:p14="http://schemas.microsoft.com/office/powerpoint/2010/main" val="14042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25470"/>
            <a:ext cx="8009374" cy="1036850"/>
          </a:xfrm>
        </p:spPr>
        <p:txBody>
          <a:bodyPr>
            <a:normAutofit/>
          </a:bodyPr>
          <a:lstStyle/>
          <a:p>
            <a:r>
              <a:rPr lang="en-US" dirty="0"/>
              <a:t>Contributions to Business Services from Vocational Rehabilitation as a Core Partner</a:t>
            </a:r>
          </a:p>
        </p:txBody>
      </p:sp>
      <p:sp>
        <p:nvSpPr>
          <p:cNvPr id="3" name="Content Placeholder 2"/>
          <p:cNvSpPr>
            <a:spLocks noGrp="1"/>
          </p:cNvSpPr>
          <p:nvPr>
            <p:ph idx="1"/>
          </p:nvPr>
        </p:nvSpPr>
        <p:spPr/>
        <p:txBody>
          <a:bodyPr/>
          <a:lstStyle/>
          <a:p>
            <a:pPr>
              <a:lnSpc>
                <a:spcPct val="100000"/>
              </a:lnSpc>
            </a:pPr>
            <a:r>
              <a:rPr lang="en-US" sz="2400" dirty="0"/>
              <a:t> Accessibility expertise</a:t>
            </a:r>
          </a:p>
          <a:p>
            <a:pPr lvl="0">
              <a:lnSpc>
                <a:spcPct val="100000"/>
              </a:lnSpc>
            </a:pPr>
            <a:r>
              <a:rPr lang="en-US" sz="2400" dirty="0"/>
              <a:t>Career Pathways for individuals with disabilities </a:t>
            </a:r>
          </a:p>
          <a:p>
            <a:pPr lvl="0">
              <a:lnSpc>
                <a:spcPct val="100000"/>
              </a:lnSpc>
            </a:pPr>
            <a:r>
              <a:rPr lang="en-US" sz="2400" dirty="0"/>
              <a:t> Sector-specific training efforts for consumers</a:t>
            </a:r>
          </a:p>
          <a:p>
            <a:pPr lvl="0">
              <a:lnSpc>
                <a:spcPct val="100000"/>
              </a:lnSpc>
            </a:pPr>
            <a:r>
              <a:rPr lang="en-US" sz="2400" dirty="0"/>
              <a:t> Business engagement</a:t>
            </a:r>
          </a:p>
        </p:txBody>
      </p:sp>
      <p:sp>
        <p:nvSpPr>
          <p:cNvPr id="4" name="Slide Number Placeholder 3"/>
          <p:cNvSpPr>
            <a:spLocks noGrp="1"/>
          </p:cNvSpPr>
          <p:nvPr>
            <p:ph type="sldNum" sz="quarter" idx="12"/>
          </p:nvPr>
        </p:nvSpPr>
        <p:spPr/>
        <p:txBody>
          <a:bodyPr/>
          <a:lstStyle/>
          <a:p>
            <a:fld id="{A7F8E3F6-DE14-48B2-B2BC-6FABA9630FB8}" type="slidenum">
              <a:rPr lang="en-US" smtClean="0"/>
              <a:t>9</a:t>
            </a:fld>
            <a:endParaRPr lang="en-US" dirty="0"/>
          </a:p>
        </p:txBody>
      </p:sp>
    </p:spTree>
    <p:extLst>
      <p:ext uri="{BB962C8B-B14F-4D97-AF65-F5344CB8AC3E}">
        <p14:creationId xmlns:p14="http://schemas.microsoft.com/office/powerpoint/2010/main" val="3961549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__PE_POLL_EMBED_ID" val="da25d817-28ad-4bf5-99c1-91cbd2bd0ff4"/>
</p:tagLst>
</file>

<file path=ppt/tags/tag2.xml><?xml version="1.0" encoding="utf-8"?>
<p:tagLst xmlns:a="http://schemas.openxmlformats.org/drawingml/2006/main" xmlns:r="http://schemas.openxmlformats.org/officeDocument/2006/relationships" xmlns:p="http://schemas.openxmlformats.org/presentationml/2006/main">
  <p:tag name="__PE_POLL_EMBED_ID" val="2100918d-425a-4e5a-aef5-6fa413dd6ee9"/>
</p:tagLst>
</file>

<file path=ppt/tags/tag3.xml><?xml version="1.0" encoding="utf-8"?>
<p:tagLst xmlns:a="http://schemas.openxmlformats.org/drawingml/2006/main" xmlns:r="http://schemas.openxmlformats.org/officeDocument/2006/relationships" xmlns:p="http://schemas.openxmlformats.org/presentationml/2006/main">
  <p:tag name="__PE_POLL_EMBED_ID" val="67019b0c-c798-4157-ba1c-a8f2db118968"/>
</p:tagLst>
</file>

<file path=ppt/theme/theme1.xml><?xml version="1.0" encoding="utf-8"?>
<a:theme xmlns:a="http://schemas.openxmlformats.org/drawingml/2006/main" name="Sales Direction 16X9">
  <a:themeElements>
    <a:clrScheme name="TA 4 Accent">
      <a:dk1>
        <a:srgbClr val="545E74"/>
      </a:dk1>
      <a:lt1>
        <a:srgbClr val="FFFFFF"/>
      </a:lt1>
      <a:dk2>
        <a:srgbClr val="545E74"/>
      </a:dk2>
      <a:lt2>
        <a:srgbClr val="FFFFFF"/>
      </a:lt2>
      <a:accent1>
        <a:srgbClr val="545E74"/>
      </a:accent1>
      <a:accent2>
        <a:srgbClr val="E38E41"/>
      </a:accent2>
      <a:accent3>
        <a:srgbClr val="4D80B0"/>
      </a:accent3>
      <a:accent4>
        <a:srgbClr val="F5D632"/>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67D146-4D1C-466E-9A63-FAD8863F0C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direction presentation (widescreen)</Template>
  <TotalTime>0</TotalTime>
  <Words>1815</Words>
  <Application>Microsoft Office PowerPoint</Application>
  <PresentationFormat>Widescreen</PresentationFormat>
  <Paragraphs>186</Paragraphs>
  <Slides>29</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Arial Black</vt:lpstr>
      <vt:lpstr>Book Antiqua</vt:lpstr>
      <vt:lpstr>Calibri</vt:lpstr>
      <vt:lpstr>Courier New</vt:lpstr>
      <vt:lpstr>Old English Text MT</vt:lpstr>
      <vt:lpstr>Sales Direction 16X9</vt:lpstr>
      <vt:lpstr>Collaborative Strategies to Meet Business Sector Needs in Six States</vt:lpstr>
      <vt:lpstr>Presenters</vt:lpstr>
      <vt:lpstr>Learning Objectives</vt:lpstr>
      <vt:lpstr>An Act</vt:lpstr>
      <vt:lpstr>Common Vision</vt:lpstr>
      <vt:lpstr>Characteristics of a High Quality One-Stop Center</vt:lpstr>
      <vt:lpstr>Implementing Business Services</vt:lpstr>
      <vt:lpstr>Guidance Shift: Considering Customer Service</vt:lpstr>
      <vt:lpstr>Contributions to Business Services from Vocational Rehabilitation as a Core Partner</vt:lpstr>
      <vt:lpstr>Collaborative Business Engagement</vt:lpstr>
      <vt:lpstr>Illinois</vt:lpstr>
      <vt:lpstr>Indiana</vt:lpstr>
      <vt:lpstr>Iowa</vt:lpstr>
      <vt:lpstr>New Hampshire</vt:lpstr>
      <vt:lpstr>Missouri</vt:lpstr>
      <vt:lpstr>Montana</vt:lpstr>
      <vt:lpstr>Common Approaches from the Six Example States</vt:lpstr>
      <vt:lpstr>Consideration?</vt:lpstr>
      <vt:lpstr>Are We Collaborating? Levels of Collaboration</vt:lpstr>
      <vt:lpstr>Business Services: Isolated</vt:lpstr>
      <vt:lpstr>Business Services: Communicating</vt:lpstr>
      <vt:lpstr>Business Services: Coordinating</vt:lpstr>
      <vt:lpstr>Business Services: Collaborating</vt:lpstr>
      <vt:lpstr>Business Services: Integrated</vt:lpstr>
      <vt:lpstr>Discussion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2016-08-15T16:47:50Z</dcterms:created>
  <dcterms:modified xsi:type="dcterms:W3CDTF">2018-05-16T13:30:02Z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